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"/>
  </p:notesMasterIdLst>
  <p:sldIdLst>
    <p:sldId id="847" r:id="rId3"/>
    <p:sldId id="821" r:id="rId4"/>
    <p:sldId id="928" r:id="rId5"/>
    <p:sldId id="848" r:id="rId6"/>
    <p:sldId id="853" r:id="rId7"/>
    <p:sldId id="923" r:id="rId8"/>
    <p:sldId id="823" r:id="rId9"/>
    <p:sldId id="929" r:id="rId11"/>
    <p:sldId id="884" r:id="rId12"/>
    <p:sldId id="924" r:id="rId13"/>
    <p:sldId id="824" r:id="rId14"/>
    <p:sldId id="885" r:id="rId15"/>
    <p:sldId id="925" r:id="rId16"/>
    <p:sldId id="1035" r:id="rId17"/>
    <p:sldId id="1036" r:id="rId18"/>
    <p:sldId id="873" r:id="rId19"/>
    <p:sldId id="829" r:id="rId20"/>
    <p:sldId id="909" r:id="rId21"/>
    <p:sldId id="926" r:id="rId22"/>
    <p:sldId id="874" r:id="rId23"/>
    <p:sldId id="930" r:id="rId24"/>
    <p:sldId id="1040" r:id="rId25"/>
    <p:sldId id="1037" r:id="rId26"/>
    <p:sldId id="889" r:id="rId27"/>
    <p:sldId id="1039" r:id="rId28"/>
    <p:sldId id="1038" r:id="rId29"/>
    <p:sldId id="931" r:id="rId30"/>
    <p:sldId id="888" r:id="rId31"/>
    <p:sldId id="903" r:id="rId32"/>
    <p:sldId id="887" r:id="rId33"/>
    <p:sldId id="932" r:id="rId34"/>
    <p:sldId id="890" r:id="rId35"/>
    <p:sldId id="933" r:id="rId36"/>
    <p:sldId id="831" r:id="rId37"/>
    <p:sldId id="832" r:id="rId38"/>
    <p:sldId id="891" r:id="rId39"/>
    <p:sldId id="1042" r:id="rId40"/>
    <p:sldId id="934" r:id="rId41"/>
    <p:sldId id="825" r:id="rId42"/>
    <p:sldId id="1041" r:id="rId43"/>
    <p:sldId id="935" r:id="rId44"/>
    <p:sldId id="855" r:id="rId45"/>
    <p:sldId id="936" r:id="rId46"/>
    <p:sldId id="911" r:id="rId47"/>
    <p:sldId id="937" r:id="rId48"/>
    <p:sldId id="892" r:id="rId49"/>
    <p:sldId id="938" r:id="rId50"/>
    <p:sldId id="907" r:id="rId51"/>
    <p:sldId id="939" r:id="rId52"/>
    <p:sldId id="910" r:id="rId53"/>
    <p:sldId id="940" r:id="rId54"/>
    <p:sldId id="905" r:id="rId55"/>
    <p:sldId id="941" r:id="rId56"/>
    <p:sldId id="908" r:id="rId57"/>
    <p:sldId id="943" r:id="rId58"/>
    <p:sldId id="893" r:id="rId59"/>
    <p:sldId id="942" r:id="rId60"/>
    <p:sldId id="895" r:id="rId61"/>
    <p:sldId id="944" r:id="rId62"/>
    <p:sldId id="894" r:id="rId63"/>
    <p:sldId id="906" r:id="rId64"/>
    <p:sldId id="827" r:id="rId65"/>
    <p:sldId id="945" r:id="rId66"/>
    <p:sldId id="927" r:id="rId67"/>
    <p:sldId id="834" r:id="rId68"/>
    <p:sldId id="949" r:id="rId69"/>
    <p:sldId id="919" r:id="rId70"/>
    <p:sldId id="920" r:id="rId71"/>
    <p:sldId id="917" r:id="rId72"/>
    <p:sldId id="896" r:id="rId73"/>
    <p:sldId id="904" r:id="rId74"/>
    <p:sldId id="875" r:id="rId75"/>
    <p:sldId id="954" r:id="rId76"/>
    <p:sldId id="951" r:id="rId77"/>
    <p:sldId id="953" r:id="rId78"/>
    <p:sldId id="952" r:id="rId79"/>
    <p:sldId id="897" r:id="rId80"/>
    <p:sldId id="955" r:id="rId81"/>
    <p:sldId id="914" r:id="rId82"/>
    <p:sldId id="956" r:id="rId83"/>
    <p:sldId id="922" r:id="rId84"/>
    <p:sldId id="957" r:id="rId85"/>
    <p:sldId id="876" r:id="rId86"/>
    <p:sldId id="916" r:id="rId87"/>
    <p:sldId id="958" r:id="rId88"/>
    <p:sldId id="836" r:id="rId89"/>
    <p:sldId id="877" r:id="rId90"/>
    <p:sldId id="961" r:id="rId91"/>
    <p:sldId id="959" r:id="rId92"/>
    <p:sldId id="913" r:id="rId93"/>
    <p:sldId id="960" r:id="rId94"/>
    <p:sldId id="898" r:id="rId95"/>
    <p:sldId id="962" r:id="rId96"/>
    <p:sldId id="837" r:id="rId97"/>
    <p:sldId id="963" r:id="rId98"/>
    <p:sldId id="965" r:id="rId99"/>
    <p:sldId id="1043" r:id="rId100"/>
    <p:sldId id="966" r:id="rId101"/>
    <p:sldId id="964" r:id="rId102"/>
    <p:sldId id="915" r:id="rId103"/>
    <p:sldId id="967" r:id="rId104"/>
    <p:sldId id="912" r:id="rId105"/>
    <p:sldId id="968" r:id="rId106"/>
    <p:sldId id="969" r:id="rId107"/>
    <p:sldId id="970" r:id="rId108"/>
    <p:sldId id="1011" r:id="rId109"/>
    <p:sldId id="971" r:id="rId110"/>
    <p:sldId id="1012" r:id="rId111"/>
    <p:sldId id="972" r:id="rId112"/>
    <p:sldId id="1013" r:id="rId113"/>
    <p:sldId id="973" r:id="rId114"/>
    <p:sldId id="1014" r:id="rId115"/>
    <p:sldId id="974" r:id="rId116"/>
    <p:sldId id="1015" r:id="rId117"/>
    <p:sldId id="975" r:id="rId118"/>
    <p:sldId id="976" r:id="rId119"/>
    <p:sldId id="1016" r:id="rId120"/>
    <p:sldId id="978" r:id="rId121"/>
    <p:sldId id="979" r:id="rId122"/>
    <p:sldId id="980" r:id="rId123"/>
    <p:sldId id="1017" r:id="rId124"/>
    <p:sldId id="981" r:id="rId125"/>
    <p:sldId id="1018" r:id="rId126"/>
    <p:sldId id="982" r:id="rId127"/>
    <p:sldId id="1019" r:id="rId128"/>
    <p:sldId id="1022" r:id="rId129"/>
    <p:sldId id="1023" r:id="rId130"/>
    <p:sldId id="983" r:id="rId131"/>
    <p:sldId id="1020" r:id="rId132"/>
    <p:sldId id="984" r:id="rId133"/>
    <p:sldId id="1021" r:id="rId134"/>
    <p:sldId id="985" r:id="rId135"/>
    <p:sldId id="1024" r:id="rId136"/>
    <p:sldId id="986" r:id="rId137"/>
    <p:sldId id="1025" r:id="rId138"/>
    <p:sldId id="987" r:id="rId139"/>
    <p:sldId id="988" r:id="rId140"/>
    <p:sldId id="1026" r:id="rId141"/>
    <p:sldId id="989" r:id="rId142"/>
    <p:sldId id="1027" r:id="rId143"/>
    <p:sldId id="990" r:id="rId144"/>
    <p:sldId id="1028" r:id="rId145"/>
    <p:sldId id="991" r:id="rId146"/>
    <p:sldId id="1029" r:id="rId147"/>
    <p:sldId id="992" r:id="rId148"/>
    <p:sldId id="993" r:id="rId149"/>
    <p:sldId id="1030" r:id="rId150"/>
    <p:sldId id="994" r:id="rId151"/>
    <p:sldId id="1031" r:id="rId152"/>
    <p:sldId id="1032" r:id="rId153"/>
    <p:sldId id="995" r:id="rId154"/>
    <p:sldId id="996" r:id="rId155"/>
    <p:sldId id="1033" r:id="rId156"/>
    <p:sldId id="997" r:id="rId157"/>
    <p:sldId id="1034" r:id="rId158"/>
    <p:sldId id="998" r:id="rId159"/>
    <p:sldId id="999" r:id="rId160"/>
    <p:sldId id="1000" r:id="rId161"/>
    <p:sldId id="1001" r:id="rId162"/>
    <p:sldId id="1002" r:id="rId163"/>
    <p:sldId id="1003" r:id="rId164"/>
    <p:sldId id="1004" r:id="rId165"/>
    <p:sldId id="1005" r:id="rId166"/>
    <p:sldId id="1006" r:id="rId167"/>
    <p:sldId id="1007" r:id="rId168"/>
    <p:sldId id="1008" r:id="rId169"/>
    <p:sldId id="1009" r:id="rId170"/>
    <p:sldId id="1010" r:id="rId1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847"/>
            <p14:sldId id="821"/>
            <p14:sldId id="928"/>
            <p14:sldId id="848"/>
            <p14:sldId id="853"/>
            <p14:sldId id="923"/>
            <p14:sldId id="823"/>
            <p14:sldId id="929"/>
            <p14:sldId id="884"/>
            <p14:sldId id="924"/>
            <p14:sldId id="824"/>
            <p14:sldId id="885"/>
            <p14:sldId id="925"/>
            <p14:sldId id="1035"/>
            <p14:sldId id="1036"/>
            <p14:sldId id="873"/>
            <p14:sldId id="829"/>
            <p14:sldId id="909"/>
            <p14:sldId id="926"/>
            <p14:sldId id="874"/>
            <p14:sldId id="930"/>
            <p14:sldId id="1040"/>
            <p14:sldId id="1037"/>
            <p14:sldId id="889"/>
            <p14:sldId id="1039"/>
            <p14:sldId id="1038"/>
            <p14:sldId id="931"/>
            <p14:sldId id="888"/>
            <p14:sldId id="903"/>
            <p14:sldId id="887"/>
            <p14:sldId id="932"/>
            <p14:sldId id="890"/>
            <p14:sldId id="933"/>
            <p14:sldId id="831"/>
            <p14:sldId id="832"/>
            <p14:sldId id="891"/>
            <p14:sldId id="1042"/>
            <p14:sldId id="934"/>
            <p14:sldId id="825"/>
            <p14:sldId id="1041"/>
            <p14:sldId id="935"/>
            <p14:sldId id="855"/>
            <p14:sldId id="936"/>
            <p14:sldId id="911"/>
            <p14:sldId id="937"/>
            <p14:sldId id="892"/>
            <p14:sldId id="938"/>
            <p14:sldId id="907"/>
            <p14:sldId id="939"/>
            <p14:sldId id="910"/>
            <p14:sldId id="940"/>
            <p14:sldId id="905"/>
            <p14:sldId id="941"/>
            <p14:sldId id="908"/>
            <p14:sldId id="943"/>
            <p14:sldId id="893"/>
            <p14:sldId id="942"/>
            <p14:sldId id="895"/>
            <p14:sldId id="944"/>
            <p14:sldId id="894"/>
            <p14:sldId id="906"/>
            <p14:sldId id="827"/>
            <p14:sldId id="945"/>
            <p14:sldId id="927"/>
            <p14:sldId id="834"/>
            <p14:sldId id="949"/>
            <p14:sldId id="919"/>
            <p14:sldId id="920"/>
            <p14:sldId id="917"/>
            <p14:sldId id="896"/>
            <p14:sldId id="904"/>
            <p14:sldId id="954"/>
            <p14:sldId id="951"/>
            <p14:sldId id="953"/>
            <p14:sldId id="952"/>
            <p14:sldId id="897"/>
            <p14:sldId id="955"/>
            <p14:sldId id="914"/>
            <p14:sldId id="956"/>
            <p14:sldId id="922"/>
            <p14:sldId id="957"/>
            <p14:sldId id="876"/>
            <p14:sldId id="916"/>
            <p14:sldId id="958"/>
            <p14:sldId id="836"/>
            <p14:sldId id="877"/>
            <p14:sldId id="961"/>
            <p14:sldId id="959"/>
            <p14:sldId id="913"/>
            <p14:sldId id="960"/>
            <p14:sldId id="898"/>
            <p14:sldId id="962"/>
            <p14:sldId id="837"/>
            <p14:sldId id="963"/>
            <p14:sldId id="965"/>
            <p14:sldId id="1043"/>
            <p14:sldId id="966"/>
            <p14:sldId id="964"/>
            <p14:sldId id="915"/>
            <p14:sldId id="967"/>
            <p14:sldId id="912"/>
            <p14:sldId id="968"/>
            <p14:sldId id="969"/>
            <p14:sldId id="970"/>
            <p14:sldId id="971"/>
            <p14:sldId id="1012"/>
            <p14:sldId id="972"/>
            <p14:sldId id="1013"/>
            <p14:sldId id="973"/>
            <p14:sldId id="974"/>
            <p14:sldId id="1015"/>
            <p14:sldId id="975"/>
            <p14:sldId id="976"/>
            <p14:sldId id="1016"/>
            <p14:sldId id="978"/>
            <p14:sldId id="979"/>
            <p14:sldId id="980"/>
            <p14:sldId id="1017"/>
            <p14:sldId id="981"/>
            <p14:sldId id="1018"/>
            <p14:sldId id="982"/>
            <p14:sldId id="1019"/>
            <p14:sldId id="1022"/>
            <p14:sldId id="1023"/>
            <p14:sldId id="983"/>
            <p14:sldId id="1020"/>
            <p14:sldId id="984"/>
            <p14:sldId id="1021"/>
            <p14:sldId id="985"/>
            <p14:sldId id="1024"/>
            <p14:sldId id="986"/>
            <p14:sldId id="1025"/>
            <p14:sldId id="987"/>
            <p14:sldId id="988"/>
            <p14:sldId id="1026"/>
            <p14:sldId id="989"/>
            <p14:sldId id="1027"/>
            <p14:sldId id="990"/>
            <p14:sldId id="1028"/>
            <p14:sldId id="991"/>
            <p14:sldId id="1029"/>
            <p14:sldId id="992"/>
            <p14:sldId id="993"/>
            <p14:sldId id="1030"/>
            <p14:sldId id="994"/>
            <p14:sldId id="1031"/>
            <p14:sldId id="1032"/>
            <p14:sldId id="995"/>
            <p14:sldId id="996"/>
            <p14:sldId id="1033"/>
            <p14:sldId id="997"/>
            <p14:sldId id="1034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875"/>
            <p14:sldId id="1011"/>
            <p14:sldId id="101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D966"/>
    <a:srgbClr val="ED7D31"/>
    <a:srgbClr val="7E534D"/>
    <a:srgbClr val="FFFFFF"/>
    <a:srgbClr val="57383F"/>
    <a:srgbClr val="F3EFEF"/>
    <a:srgbClr val="8DB9E2"/>
    <a:srgbClr val="0070C0"/>
    <a:srgbClr val="8BD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1" autoAdjust="0"/>
    <p:restoredTop sz="78041"/>
  </p:normalViewPr>
  <p:slideViewPr>
    <p:cSldViewPr snapToGrid="0">
      <p:cViewPr varScale="1">
        <p:scale>
          <a:sx n="58" d="100"/>
          <a:sy n="58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5" Type="http://schemas.openxmlformats.org/officeDocument/2006/relationships/commentAuthors" Target="commentAuthors.xml"/><Relationship Id="rId174" Type="http://schemas.openxmlformats.org/officeDocument/2006/relationships/tableStyles" Target="tableStyles.xml"/><Relationship Id="rId173" Type="http://schemas.openxmlformats.org/officeDocument/2006/relationships/viewProps" Target="viewProps.xml"/><Relationship Id="rId172" Type="http://schemas.openxmlformats.org/officeDocument/2006/relationships/presProps" Target="presProps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8.xml.rels><?xml version="1.0" encoding="UTF-8" standalone="yes"?>
<Relationships xmlns="http://schemas.openxmlformats.org/package/2006/relationships"><Relationship Id="rId4" Type="http://schemas.openxmlformats.org/officeDocument/2006/relationships/hyperlink" Target="https://baike.baidu.com/item/%E5%B1%82%E5%B1%82%E5%8F%A0/8106856" TargetMode="External"/><Relationship Id="rId3" Type="http://schemas.openxmlformats.org/officeDocument/2006/relationships/hyperlink" Target="https://baike.baidu.com/item/%E6%88%BF%E5%B1%8B%E7%BB%93%E6%9E%84/62967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生产：劳动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中国是农业大国：中国传统生产文化就是农业文化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没有雨露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百晓生 兵器谱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ba</a:t>
            </a:r>
            <a:r>
              <a:rPr kumimoji="1" lang="zh-CN" altLang="en-US" dirty="0" smtClean="0"/>
              <a:t>四声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大题写两三本</a:t>
            </a:r>
            <a:endParaRPr kumimoji="1" lang="en-US" altLang="zh-CN" dirty="0" smtClean="0"/>
          </a:p>
          <a:p>
            <a:r>
              <a:rPr kumimoji="1" lang="en-US" altLang="zh-CN" dirty="0" smtClean="0"/>
              <a:t>fan</a:t>
            </a:r>
            <a:r>
              <a:rPr kumimoji="1" lang="zh-CN" altLang="en-US" dirty="0" smtClean="0"/>
              <a:t>胜之 二声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磊 四 </a:t>
            </a:r>
            <a:r>
              <a:rPr kumimoji="1" lang="en-US" altLang="zh-CN" dirty="0" err="1" smtClean="0"/>
              <a:t>jing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大题写两三本</a:t>
            </a:r>
            <a:endParaRPr kumimoji="1" lang="en-US" altLang="zh-CN" dirty="0" smtClean="0"/>
          </a:p>
          <a:p>
            <a:r>
              <a:rPr kumimoji="1" lang="en-US" altLang="zh-CN" dirty="0" smtClean="0"/>
              <a:t>fan</a:t>
            </a:r>
            <a:r>
              <a:rPr kumimoji="1" lang="zh-CN" altLang="en-US" dirty="0" smtClean="0"/>
              <a:t>胜之 二声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磊 四 </a:t>
            </a:r>
            <a:r>
              <a:rPr kumimoji="1" lang="en-US" altLang="zh-CN" dirty="0" err="1" smtClean="0"/>
              <a:t>jing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上古神剑，一身武艺绝伦，第一场战就死了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北魏，魏晋南北朝，少数名族建立的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四面八方的少数民族都在这，是酒店，与国外进行沟通的一个场所</a:t>
            </a:r>
            <a:endParaRPr kumimoji="1" lang="en-US" altLang="zh-CN" dirty="0" smtClean="0"/>
          </a:p>
          <a:p>
            <a:r>
              <a:rPr kumimoji="1" lang="zh-CN" altLang="en-US" dirty="0" smtClean="0"/>
              <a:t>稀有，不能太容易损坏，贝壳也容易损坏</a:t>
            </a:r>
            <a:endParaRPr kumimoji="1" lang="en-US" altLang="zh-CN" dirty="0" smtClean="0"/>
          </a:p>
          <a:p>
            <a:r>
              <a:rPr kumimoji="1" lang="zh-CN" altLang="en-US" dirty="0" smtClean="0"/>
              <a:t>专门以商业为主要模式的城市，比如义乌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北魏，魏晋南北朝，少数名族建立的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四面八方的少数民族都在这，是酒店，与国外进行沟通的一个场所</a:t>
            </a:r>
            <a:endParaRPr kumimoji="1" lang="en-US" altLang="zh-CN" dirty="0" smtClean="0"/>
          </a:p>
          <a:p>
            <a:r>
              <a:rPr kumimoji="1" lang="zh-CN" altLang="en-US" dirty="0" smtClean="0"/>
              <a:t>稀有，不能太容易损坏，贝壳也容易损坏</a:t>
            </a:r>
            <a:endParaRPr kumimoji="1" lang="en-US" altLang="zh-CN" dirty="0" smtClean="0"/>
          </a:p>
          <a:p>
            <a:r>
              <a:rPr kumimoji="1" lang="zh-CN" altLang="en-US" dirty="0" smtClean="0"/>
              <a:t>专门以商业为主要模式的城市，比如义乌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银行，坐商，看卖货的人动不动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行商，走西口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生产：劳动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中国是农业大国：中国传统生产文化就是农业文化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银行，坐商，看卖货的人动不动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行商，走西口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ABCD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ABCD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寺庙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手工业，赚点闲钱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手工业，赚点闲钱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天冷多穿，天热少穿，性别服饰，年轻的穿深色，年老的喜欢穿花色的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加</a:t>
            </a:r>
            <a:r>
              <a:rPr kumimoji="1" lang="en-US" altLang="zh-CN" dirty="0" err="1" smtClean="0"/>
              <a:t>ji</a:t>
            </a:r>
            <a:r>
              <a:rPr kumimoji="1" lang="zh-CN" altLang="en-US" dirty="0" smtClean="0"/>
              <a:t>，二声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展</a:t>
            </a:r>
            <a:r>
              <a:rPr kumimoji="1" lang="en-US" altLang="zh-CN" dirty="0" smtClean="0"/>
              <a:t>cui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天冷多穿，天热少穿，性别服饰，年轻的穿深色，年老的喜欢穿花色的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加</a:t>
            </a:r>
            <a:r>
              <a:rPr kumimoji="1" lang="en-US" altLang="zh-CN" dirty="0" err="1" smtClean="0"/>
              <a:t>ji</a:t>
            </a:r>
            <a:r>
              <a:rPr kumimoji="1" lang="zh-CN" altLang="en-US" dirty="0" smtClean="0"/>
              <a:t>，二声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展</a:t>
            </a:r>
            <a:r>
              <a:rPr kumimoji="1" lang="en-US" altLang="zh-CN" dirty="0" smtClean="0"/>
              <a:t>cui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中国古代建筑很难留存，因为是土和木头，西方是石头</a:t>
            </a:r>
            <a:endParaRPr kumimoji="1" lang="en-US" altLang="zh-CN" dirty="0" smtClean="0"/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井干式结构是一种不用立柱和大梁的中国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房屋结构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这种结构以圆木或矩形、六角形木料平行向上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层层叠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置，在转角处木料端部交叉咬合，形成房屋四壁，形如古代井上的木围栏，再在左右两侧壁上立矮柱承脊檩构成房屋。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赋役黄册又称明代黄册，是明代国家为核实户口、征调赋役而制成的户口版籍。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鱼鳞册，又称鱼鳞图册、鱼鳞图、鱼鳞图籍、鱼鳞簿、丈量册，是中国古代的一种土地登记簿册，将房屋、山林、池塘、田地按照次序排列连接地绘制，表明相应的名称，是民间田地之总册。由于田图状似鱼鳞，因以为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坐北朝南，正向就贵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最大的屋子，阳光最好，正房象征的是地位，由家长居住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不习惯跑来跑去，落地生根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zhen</a:t>
            </a:r>
            <a:r>
              <a:rPr kumimoji="1" lang="zh-CN" altLang="en-US" dirty="0" smtClean="0"/>
              <a:t> 三声 由窄到宽，五个等级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yu</a:t>
            </a:r>
            <a:r>
              <a:rPr kumimoji="1" lang="zh-CN" altLang="en-US" dirty="0" smtClean="0"/>
              <a:t>二声轿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农：农业  政：政策的影响</a:t>
            </a:r>
            <a:endParaRPr kumimoji="1" lang="en-US" altLang="zh-CN" dirty="0" smtClean="0"/>
          </a:p>
          <a:p>
            <a:r>
              <a:rPr kumimoji="1" lang="zh-CN" altLang="en-US" dirty="0" smtClean="0"/>
              <a:t>农耕知识：怎么种地，什么时候种地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发明农具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教大家如何种地，写成一本书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舅妈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舅妈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家谱，详详细细记录你家的历史，用家族来记录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家谱，详详细细记录你家的历史，用家族来记录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yin</a:t>
            </a:r>
            <a:r>
              <a:rPr kumimoji="1" lang="zh-CN" altLang="en-US" dirty="0" smtClean="0"/>
              <a:t> 四声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跟时间有关系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夜观天象，紫微星，看天气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历法，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</a:t>
            </a:r>
            <a:endParaRPr kumimoji="1" lang="en-US" altLang="zh-CN" dirty="0" smtClean="0"/>
          </a:p>
          <a:p>
            <a:r>
              <a:rPr kumimoji="1" lang="zh-CN" altLang="en-US" dirty="0" smtClean="0"/>
              <a:t>阴历每个月有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天</a:t>
            </a:r>
            <a:endParaRPr kumimoji="1" lang="en-US" altLang="zh-CN" dirty="0" smtClean="0"/>
          </a:p>
          <a:p>
            <a:r>
              <a:rPr kumimoji="1" lang="zh-CN" altLang="en-US" dirty="0" smtClean="0"/>
              <a:t>闰月，重复两次</a:t>
            </a:r>
            <a:endParaRPr kumimoji="1" lang="en-US" altLang="zh-CN" dirty="0" smtClean="0"/>
          </a:p>
          <a:p>
            <a:r>
              <a:rPr kumimoji="1" lang="zh-CN" altLang="en-US" dirty="0" smtClean="0"/>
              <a:t>隔几年加一个月，闰月</a:t>
            </a:r>
            <a:endParaRPr kumimoji="1" lang="en-US" altLang="zh-CN" dirty="0" smtClean="0"/>
          </a:p>
          <a:p>
            <a:r>
              <a:rPr kumimoji="1" lang="zh-CN" altLang="en-US" dirty="0" smtClean="0"/>
              <a:t>阳历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29</a:t>
            </a:r>
            <a:r>
              <a:rPr kumimoji="1" lang="zh-CN" altLang="en-US" dirty="0" smtClean="0"/>
              <a:t>，四年过一次生日</a:t>
            </a:r>
            <a:endParaRPr kumimoji="1" lang="en-US" altLang="zh-CN" dirty="0" smtClean="0"/>
          </a:p>
          <a:p>
            <a:r>
              <a:rPr kumimoji="1" lang="en-US" altLang="zh-CN" dirty="0" smtClean="0"/>
              <a:t>60</a:t>
            </a:r>
            <a:r>
              <a:rPr kumimoji="1" lang="zh-CN" altLang="en-US" dirty="0" smtClean="0"/>
              <a:t>年过一次生日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鬼斧神工</a:t>
            </a:r>
            <a:endParaRPr kumimoji="1" lang="en-US" altLang="zh-CN" dirty="0" smtClean="0"/>
          </a:p>
          <a:p>
            <a:r>
              <a:rPr kumimoji="1" lang="zh-CN" altLang="en-US" dirty="0" smtClean="0"/>
              <a:t>工匠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鲁班，出名的手工艺人</a:t>
            </a:r>
            <a:endParaRPr kumimoji="1" lang="en-US" altLang="zh-CN" dirty="0" smtClean="0"/>
          </a:p>
          <a:p>
            <a:r>
              <a:rPr kumimoji="1" lang="zh-CN" altLang="en-US" dirty="0" smtClean="0"/>
              <a:t>传说，树林里把鲁班手割破了，锯齿状的叶子可以把手割破，要是锯齿状的金属呢，是不是能木头切割呢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鲁班，出名的手工艺人</a:t>
            </a:r>
            <a:endParaRPr kumimoji="1" lang="en-US" altLang="zh-CN" dirty="0" smtClean="0"/>
          </a:p>
          <a:p>
            <a:r>
              <a:rPr kumimoji="1" lang="zh-CN" altLang="en-US" dirty="0" smtClean="0"/>
              <a:t>传说，树林里把鲁班手割破了，锯齿状的叶子可以把手割破，要是锯齿状的金属呢，是不是能木头切割呢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自发的组织，互帮互助</a:t>
            </a:r>
            <a:endParaRPr kumimoji="1" lang="en-US" altLang="zh-CN" dirty="0" smtClean="0"/>
          </a:p>
          <a:p>
            <a:r>
              <a:rPr kumimoji="1" lang="zh-CN" altLang="en-US" dirty="0" smtClean="0"/>
              <a:t>李耳有炼丹炉</a:t>
            </a:r>
            <a:endParaRPr kumimoji="1" lang="en-US" altLang="zh-CN" dirty="0" smtClean="0"/>
          </a:p>
          <a:p>
            <a:r>
              <a:rPr kumimoji="1" lang="zh-CN" altLang="en-US" dirty="0" smtClean="0"/>
              <a:t>唱歌跳舞，李荣基</a:t>
            </a:r>
            <a:endParaRPr kumimoji="1" lang="en-US" altLang="zh-CN" dirty="0" smtClean="0"/>
          </a:p>
          <a:p>
            <a:r>
              <a:rPr kumimoji="1" lang="zh-CN" altLang="en-US" dirty="0" smtClean="0"/>
              <a:t>黄帝老婆</a:t>
            </a:r>
            <a:r>
              <a:rPr kumimoji="1" lang="en-US" altLang="zh-CN" dirty="0" smtClean="0"/>
              <a:t>lei</a:t>
            </a:r>
            <a:r>
              <a:rPr kumimoji="1" lang="zh-CN" altLang="en-US" dirty="0" smtClean="0"/>
              <a:t>组 三声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剃头的祖师爷是关羽，剃头用到，把关羽奉为祖师爷作为精神领袖</a:t>
            </a:r>
            <a:endParaRPr kumimoji="1" lang="en-US" altLang="zh-CN" dirty="0" smtClean="0"/>
          </a:p>
          <a:p>
            <a:r>
              <a:rPr kumimoji="1" lang="zh-CN" altLang="en-US" dirty="0" smtClean="0"/>
              <a:t>西方剧院不能说麦克白，莎士比亚著名戏剧，据说只要是提到他都会有不好的事情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如何种地毫无疑问是最重要的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西周到明朝都是重农主义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地方大事小情的记录，产量多少，自然人文变化，叫方志</a:t>
            </a:r>
            <a:endParaRPr kumimoji="1" lang="en-US" altLang="zh-CN" dirty="0" smtClean="0"/>
          </a:p>
          <a:p>
            <a:r>
              <a:rPr kumimoji="1" lang="zh-CN" altLang="en-US" dirty="0" smtClean="0"/>
              <a:t>地方图书馆都有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自发的组织，互帮互助</a:t>
            </a:r>
            <a:endParaRPr kumimoji="1" lang="en-US" altLang="zh-CN" dirty="0" smtClean="0"/>
          </a:p>
          <a:p>
            <a:r>
              <a:rPr kumimoji="1" lang="zh-CN" altLang="en-US" dirty="0" smtClean="0"/>
              <a:t>李耳有炼丹炉</a:t>
            </a:r>
            <a:endParaRPr kumimoji="1" lang="en-US" altLang="zh-CN" dirty="0" smtClean="0"/>
          </a:p>
          <a:p>
            <a:r>
              <a:rPr kumimoji="1" lang="zh-CN" altLang="en-US" dirty="0" smtClean="0"/>
              <a:t>唱歌跳舞，李荣基</a:t>
            </a:r>
            <a:endParaRPr kumimoji="1" lang="en-US" altLang="zh-CN" dirty="0" smtClean="0"/>
          </a:p>
          <a:p>
            <a:r>
              <a:rPr kumimoji="1" lang="zh-CN" altLang="en-US" dirty="0" smtClean="0"/>
              <a:t>黄帝老婆</a:t>
            </a:r>
            <a:r>
              <a:rPr kumimoji="1" lang="en-US" altLang="zh-CN" dirty="0" smtClean="0"/>
              <a:t>lei</a:t>
            </a:r>
            <a:r>
              <a:rPr kumimoji="1" lang="zh-CN" altLang="en-US" dirty="0" smtClean="0"/>
              <a:t>组 三声</a:t>
            </a:r>
            <a:endParaRPr kumimoji="1" lang="en-US" altLang="zh-CN" dirty="0" smtClean="0"/>
          </a:p>
          <a:p>
            <a:r>
              <a:rPr kumimoji="1" lang="zh-CN" altLang="en-US" dirty="0" smtClean="0"/>
              <a:t>剃头的祖师爷是关羽，剃头用到，把关羽奉为祖师爷作为精神领袖</a:t>
            </a:r>
            <a:endParaRPr kumimoji="1" lang="en-US" altLang="zh-CN" dirty="0" smtClean="0"/>
          </a:p>
          <a:p>
            <a:r>
              <a:rPr kumimoji="1" lang="zh-CN" altLang="en-US" dirty="0" smtClean="0"/>
              <a:t>西方剧院不能说麦克白，莎士比亚著名戏剧，据说只要是提到他都会有不好的事情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方技：手艺活</a:t>
            </a:r>
            <a:endParaRPr kumimoji="1" lang="en-US" altLang="zh-CN" dirty="0" smtClean="0"/>
          </a:p>
          <a:p>
            <a:r>
              <a:rPr kumimoji="1" lang="zh-CN" altLang="en-US" dirty="0" smtClean="0"/>
              <a:t>受到道教思想非常严重，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都是为了延年益寿，采阴补阳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ABC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哪里起痘，哪里有疾病通过外在表现出来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哪里起痘，哪里有疾病通过外在表现出来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哪里起痘，哪里有疾病通过外在表现出来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针灸铜人，穴位，点能拿针穿进去，外面是蜡，里面是水，穿上衣服，针灸考试的时候用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灵</a:t>
            </a:r>
            <a:r>
              <a:rPr kumimoji="1" lang="en-US" altLang="zh-CN" dirty="0" err="1" smtClean="0"/>
              <a:t>shu</a:t>
            </a:r>
            <a:r>
              <a:rPr kumimoji="1" lang="zh-CN" altLang="en-US" dirty="0" smtClean="0"/>
              <a:t>，一声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灵</a:t>
            </a:r>
            <a:r>
              <a:rPr kumimoji="1" lang="en-US" altLang="zh-CN" dirty="0" err="1" smtClean="0"/>
              <a:t>shu</a:t>
            </a:r>
            <a:r>
              <a:rPr kumimoji="1" lang="zh-CN" altLang="en-US" dirty="0" smtClean="0"/>
              <a:t>，一声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以下哪个是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节气，哪个不是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雨水，谷雨，白露，寒露，霜降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huai</a:t>
            </a:r>
            <a:r>
              <a:rPr kumimoji="1" lang="zh-CN" altLang="en-US" dirty="0" smtClean="0"/>
              <a:t>男子 嫦娥奔月，跑到月亮上变成了蟾蜍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第一次出现了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节气全部名称</a:t>
            </a:r>
            <a:endParaRPr kumimoji="1" lang="en-US" altLang="zh-CN" dirty="0" smtClean="0"/>
          </a:p>
          <a:p>
            <a:r>
              <a:rPr kumimoji="1" lang="zh-CN" altLang="en-US" dirty="0" smtClean="0"/>
              <a:t>岁时节令，不同岁时节令会有不同的仪式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rang</a:t>
            </a:r>
            <a:r>
              <a:rPr kumimoji="1" lang="zh-CN" altLang="en-US" dirty="0" smtClean="0"/>
              <a:t>灾，三声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当时这还出现了一些古代经典医学著作，如以医学理论为主的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素问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，以针刺疗法为主的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灵枢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（后世将这两部著作合称为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黄帝内经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），药物学专著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神农本草经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难经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伤寒杂病论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竹简，羊皮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三页宋刻本，可以换一个宅子</a:t>
            </a:r>
            <a:endParaRPr kumimoji="1" lang="en-US" altLang="zh-CN" dirty="0" smtClean="0"/>
          </a:p>
          <a:p>
            <a:r>
              <a:rPr kumimoji="1" lang="zh-CN" altLang="en-US" dirty="0" smtClean="0"/>
              <a:t>拿个木板，把字和图案反正刻，刷上墨</a:t>
            </a:r>
            <a:endParaRPr kumimoji="1" lang="en-US" altLang="zh-CN" dirty="0" smtClean="0"/>
          </a:p>
          <a:p>
            <a:r>
              <a:rPr kumimoji="1" lang="zh-CN" altLang="en-US" dirty="0" smtClean="0"/>
              <a:t>抄书，一本书得多贵</a:t>
            </a:r>
            <a:endParaRPr kumimoji="1" lang="en-US" altLang="zh-CN" dirty="0" smtClean="0"/>
          </a:p>
          <a:p>
            <a:r>
              <a:rPr kumimoji="1" lang="zh-CN" altLang="en-US" dirty="0" smtClean="0"/>
              <a:t>唐之前的书可以读完，宋之后的书读不完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一刀刻坏，整个版都废了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保存占地方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可以拼</a:t>
            </a:r>
            <a:endParaRPr kumimoji="1" lang="en-US" altLang="zh-CN" dirty="0" smtClean="0"/>
          </a:p>
          <a:p>
            <a:r>
              <a:rPr kumimoji="1" lang="zh-CN" altLang="en-US" dirty="0" smtClean="0"/>
              <a:t>并没有被大力推广，拼字拼几千页也不轻松，大量的印不同的书才很方便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可是在古代只有经典才会大量印刷出版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小说，在越南，缅甸呀找到了，成为国外的经典小说，才会留下来，相当于红楼梦，不入流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有很多藏书阁，皕宋楼</a:t>
            </a:r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 四声，有很多宋代真品，十万银元卖这个楼，不要把这个书卖给日本人，在抗日年间出了大量的书籍，都在日本，对古籍保护非常科学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以下哪个是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节气，哪个不是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雨水，谷雨，白露，寒露，霜降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huai</a:t>
            </a:r>
            <a:r>
              <a:rPr kumimoji="1" lang="zh-CN" altLang="en-US" dirty="0" smtClean="0"/>
              <a:t>男子 嫦娥奔月，跑到月亮上变成了蟾蜍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第一次出现了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节气全部名称</a:t>
            </a:r>
            <a:endParaRPr kumimoji="1" lang="en-US" altLang="zh-CN" dirty="0" smtClean="0"/>
          </a:p>
          <a:p>
            <a:r>
              <a:rPr kumimoji="1" lang="zh-CN" altLang="en-US" dirty="0" smtClean="0"/>
              <a:t>岁时节令，不同岁时节令会有不同的仪式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rang</a:t>
            </a:r>
            <a:r>
              <a:rPr kumimoji="1" lang="zh-CN" altLang="en-US" dirty="0" smtClean="0"/>
              <a:t>灾，三声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以下哪个是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节气，哪个不是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雨水，谷雨，白露，寒露，霜降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huai</a:t>
            </a:r>
            <a:r>
              <a:rPr kumimoji="1" lang="zh-CN" altLang="en-US" dirty="0" smtClean="0"/>
              <a:t>男子 嫦娥奔月，跑到月亮上变成了蟾蜍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第一次出现了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节气全部名称</a:t>
            </a:r>
            <a:endParaRPr kumimoji="1" lang="en-US" altLang="zh-CN" dirty="0" smtClean="0"/>
          </a:p>
          <a:p>
            <a:r>
              <a:rPr kumimoji="1" lang="zh-CN" altLang="en-US" dirty="0" smtClean="0"/>
              <a:t>岁时节令，不同岁时节令会有不同的仪式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rang</a:t>
            </a:r>
            <a:r>
              <a:rPr kumimoji="1" lang="zh-CN" altLang="en-US" dirty="0" smtClean="0"/>
              <a:t>灾，三声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以下哪个是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节气，哪个不是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雨水，谷雨，白露，寒露，霜降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huai</a:t>
            </a:r>
            <a:r>
              <a:rPr kumimoji="1" lang="zh-CN" altLang="en-US" dirty="0" smtClean="0"/>
              <a:t>男子 嫦娥奔月，跑到月亮上变成了蟾蜍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第一次出现了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节气全部名称</a:t>
            </a:r>
            <a:endParaRPr kumimoji="1" lang="en-US" altLang="zh-CN" dirty="0" smtClean="0"/>
          </a:p>
          <a:p>
            <a:r>
              <a:rPr kumimoji="1" lang="zh-CN" altLang="en-US" dirty="0" smtClean="0"/>
              <a:t>岁时节令，不同岁时节令会有不同的仪式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rang</a:t>
            </a:r>
            <a:r>
              <a:rPr kumimoji="1" lang="zh-CN" altLang="en-US" dirty="0" smtClean="0"/>
              <a:t>灾，三声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0F7A0-DAB4-4BE1-9CE9-8DA26B4F1D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 sz="24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 sz="20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 sz="20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1AD9-F8F5-4A2F-85E3-6C531A451F7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8213-A31E-40C3-B151-70E3E11D303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B047-83D7-479E-8986-2C5FC2B3AC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60D6-9EB7-4FF9-98EE-9458CD0D16E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11" b="92105" l="2750" r="86500">
                        <a14:foregroundMark x1="69000" y1="58647" x2="69000" y2="61654"/>
                      </a14:backgroundRemoval>
                    </a14:imgEffect>
                  </a14:imgLayer>
                </a14:imgProps>
              </a:ext>
            </a:extLst>
          </a:blip>
          <a:srcRect l="15189" t="6291" r="18216"/>
          <a:stretch>
            <a:fillRect/>
          </a:stretch>
        </p:blipFill>
        <p:spPr>
          <a:xfrm>
            <a:off x="41189" y="354226"/>
            <a:ext cx="797011" cy="7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667" l="6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7092"/>
            <a:ext cx="961081" cy="1441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5" b="91930" l="10000" r="95000"/>
                    </a14:imgEffect>
                  </a14:imgLayer>
                </a14:imgProps>
              </a:ext>
            </a:extLst>
          </a:blip>
          <a:srcRect l="20542" t="19221" r="20948" b="16148"/>
          <a:stretch>
            <a:fillRect/>
          </a:stretch>
        </p:blipFill>
        <p:spPr>
          <a:xfrm rot="20703793">
            <a:off x="8238" y="191902"/>
            <a:ext cx="796273" cy="83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F1F8-59B4-4D64-835A-3BFB7D41A2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940A-A7B6-4079-A6B3-0AA3BEAE57F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2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2pPr>
            <a:lvl3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3pPr>
            <a:lvl4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4pPr>
            <a:lvl5pPr>
              <a:defRPr>
                <a:latin typeface="汉仪旗黑-45S" panose="00020600040101010101" pitchFamily="18" charset="-122"/>
                <a:ea typeface="汉仪旗黑-45S" panose="00020600040101010101" pitchFamily="18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DC50-33D0-4E3D-B52E-6C2280B1F4E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BE18-B052-4D40-846A-747510913F5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2D2F-4B32-4C51-B9F5-A55F5DDBB59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9AFE389F-834F-4993-899F-7BF9DD7D652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姚体" panose="02010601030101010101" pitchFamily="2" charset="-122"/>
          <a:ea typeface="方正姚体" panose="02010601030101010101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90204" pitchFamily="34" charset="0"/>
        <a:buNone/>
        <a:defRPr sz="2000" kern="1200">
          <a:solidFill>
            <a:schemeClr val="tx1"/>
          </a:solidFill>
          <a:latin typeface="汉仪旗黑-45S" panose="00020600040101010101" pitchFamily="18" charset="-122"/>
          <a:ea typeface="汉仪旗黑-45S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microsoft.com/office/2007/relationships/hdphoto" Target="../media/hdphoto4.wdp"/><Relationship Id="rId1" Type="http://schemas.openxmlformats.org/officeDocument/2006/relationships/image" Target="../media/image19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-2104" r="-1853" b="-1388"/>
          <a:stretch>
            <a:fillRect/>
          </a:stretch>
        </p:blipFill>
        <p:spPr>
          <a:xfrm>
            <a:off x="212438" y="572655"/>
            <a:ext cx="5514108" cy="5597236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77275" y="2029977"/>
            <a:ext cx="556829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 smtClean="0">
                <a:latin typeface="华文行楷" panose="02010800040101010101" charset="-122"/>
                <a:ea typeface="华文行楷" panose="02010800040101010101" charset="-122"/>
                <a:cs typeface="方正汉简简体" panose="03000509000000000000" pitchFamily="65" charset="-122"/>
              </a:rPr>
              <a:t>中国文化概论</a:t>
            </a:r>
            <a:endParaRPr lang="zh-CN" altLang="en-US" sz="6600" dirty="0" smtClean="0">
              <a:latin typeface="华文行楷" panose="02010800040101010101" charset="-122"/>
              <a:ea typeface="华文行楷" panose="02010800040101010101" charset="-122"/>
              <a:cs typeface="方正汉简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</a:t>
            </a:r>
            <a:r>
              <a:rPr lang="zh-CN" altLang="en-US" sz="2400" dirty="0" smtClean="0"/>
              <a:t>的生产生活文化形成于中国长期的（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>
                <a:solidFill>
                  <a:srgbClr val="FF0000"/>
                </a:solidFill>
              </a:rPr>
              <a:t>农业社</a:t>
            </a:r>
            <a:r>
              <a:rPr lang="zh-CN" altLang="en-US" sz="2400" dirty="0">
                <a:solidFill>
                  <a:srgbClr val="FF0000"/>
                </a:solidFill>
              </a:rPr>
              <a:t>会</a:t>
            </a:r>
            <a:r>
              <a:rPr lang="zh-CN" altLang="en-US" sz="2400" dirty="0" smtClean="0">
                <a:solidFill>
                  <a:srgbClr val="FF0000"/>
                </a:solidFill>
              </a:rPr>
              <a:t>中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indent="-457200">
              <a:buAutoNum type="alphaUcPeriod"/>
            </a:pPr>
            <a:r>
              <a:rPr lang="zh-CN" altLang="en-US" sz="2400" dirty="0" smtClean="0"/>
              <a:t>文明</a:t>
            </a:r>
            <a:r>
              <a:rPr lang="zh-CN" altLang="en-US" sz="2400" dirty="0"/>
              <a:t>社会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工业社会中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原始社会中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传说车的发明者是（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高车部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黄帝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鲁班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伏羲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传说车的发明者是（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高车部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黄帝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鲁班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伏羲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周礼</a:t>
            </a:r>
            <a:r>
              <a:rPr lang="en-US" altLang="zh-CN" sz="2400" dirty="0"/>
              <a:t>· </a:t>
            </a:r>
            <a:r>
              <a:rPr lang="zh-CN" altLang="en-US" sz="2400" dirty="0"/>
              <a:t>地官</a:t>
            </a:r>
            <a:r>
              <a:rPr lang="en-US" altLang="zh-CN" sz="2400" dirty="0"/>
              <a:t>· </a:t>
            </a:r>
            <a:r>
              <a:rPr lang="zh-CN" altLang="en-US" sz="2400" dirty="0"/>
              <a:t>遂人</a:t>
            </a:r>
            <a:r>
              <a:rPr lang="en-US" altLang="zh-CN" sz="2400" dirty="0"/>
              <a:t>》</a:t>
            </a:r>
            <a:r>
              <a:rPr lang="zh-CN" altLang="en-US" sz="2400" dirty="0"/>
              <a:t>把大小不同的道路分为五等，下列选项中从小到大排列正确的是（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径、涂、畛、道、路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径、畛、涂、路、道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径、畛、涂、道、路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畛、涂、径、路、道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周礼</a:t>
            </a:r>
            <a:r>
              <a:rPr lang="en-US" altLang="zh-CN" sz="2400" dirty="0"/>
              <a:t>· </a:t>
            </a:r>
            <a:r>
              <a:rPr lang="zh-CN" altLang="en-US" sz="2400" dirty="0"/>
              <a:t>地官</a:t>
            </a:r>
            <a:r>
              <a:rPr lang="en-US" altLang="zh-CN" sz="2400" dirty="0"/>
              <a:t>· </a:t>
            </a:r>
            <a:r>
              <a:rPr lang="zh-CN" altLang="en-US" sz="2400" dirty="0"/>
              <a:t>遂人</a:t>
            </a:r>
            <a:r>
              <a:rPr lang="en-US" altLang="zh-CN" sz="2400" dirty="0"/>
              <a:t>》</a:t>
            </a:r>
            <a:r>
              <a:rPr lang="zh-CN" altLang="en-US" sz="2400" dirty="0"/>
              <a:t>把大小不同的道路分为五等，下列选项中从小到大排列正确的是（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径、涂、畛、道、路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径、畛、涂、路、道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C:</a:t>
            </a:r>
            <a:r>
              <a:rPr lang="zh-CN" altLang="en-US" sz="2400" dirty="0">
                <a:solidFill>
                  <a:srgbClr val="C00000"/>
                </a:solidFill>
              </a:rPr>
              <a:t>径、畛、涂、道、路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畛、涂、径、路、道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041" y="687058"/>
            <a:ext cx="6789671" cy="5461935"/>
            <a:chOff x="2769940" y="1675744"/>
            <a:chExt cx="4955938" cy="4498187"/>
          </a:xfrm>
        </p:grpSpPr>
        <p:sp>
          <p:nvSpPr>
            <p:cNvPr id="7" name="任意多边形 6"/>
            <p:cNvSpPr/>
            <p:nvPr/>
          </p:nvSpPr>
          <p:spPr>
            <a:xfrm>
              <a:off x="4679879" y="5254948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1" rIns="120401" bIns="343542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79879" y="5254948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79879" y="5013110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2879" y="4529433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5" rIns="130852" bIns="1121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2879" y="4287595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9879" y="4529433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2" rIns="120401" bIns="34354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156880" y="3803919"/>
              <a:ext cx="253833" cy="1451028"/>
            </a:xfrm>
            <a:custGeom>
              <a:avLst/>
              <a:gdLst>
                <a:gd name="connsiteX0" fmla="*/ 0 w 253833"/>
                <a:gd name="connsiteY0" fmla="*/ 0 h 1451028"/>
                <a:gd name="connsiteX1" fmla="*/ 126916 w 253833"/>
                <a:gd name="connsiteY1" fmla="*/ 0 h 1451028"/>
                <a:gd name="connsiteX2" fmla="*/ 126916 w 253833"/>
                <a:gd name="connsiteY2" fmla="*/ 1451028 h 1451028"/>
                <a:gd name="connsiteX3" fmla="*/ 253833 w 253833"/>
                <a:gd name="connsiteY3" fmla="*/ 1451028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0"/>
                  </a:moveTo>
                  <a:lnTo>
                    <a:pt x="126916" y="0"/>
                  </a:lnTo>
                  <a:lnTo>
                    <a:pt x="126916" y="1451028"/>
                  </a:lnTo>
                  <a:lnTo>
                    <a:pt x="253833" y="14510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79879" y="3562081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679879" y="3320243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156880" y="3562081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79879" y="2352890"/>
              <a:ext cx="253833" cy="483676"/>
            </a:xfrm>
            <a:custGeom>
              <a:avLst/>
              <a:gdLst>
                <a:gd name="connsiteX0" fmla="*/ 0 w 253833"/>
                <a:gd name="connsiteY0" fmla="*/ 0 h 483676"/>
                <a:gd name="connsiteX1" fmla="*/ 126916 w 253833"/>
                <a:gd name="connsiteY1" fmla="*/ 0 h 483676"/>
                <a:gd name="connsiteX2" fmla="*/ 126916 w 253833"/>
                <a:gd name="connsiteY2" fmla="*/ 483676 h 483676"/>
                <a:gd name="connsiteX3" fmla="*/ 253833 w 253833"/>
                <a:gd name="connsiteY3" fmla="*/ 483676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0"/>
                  </a:moveTo>
                  <a:lnTo>
                    <a:pt x="126916" y="0"/>
                  </a:lnTo>
                  <a:lnTo>
                    <a:pt x="126916" y="483676"/>
                  </a:lnTo>
                  <a:lnTo>
                    <a:pt x="253833" y="48367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3" rIns="125961" bIns="22818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679879" y="2307170"/>
              <a:ext cx="253833" cy="91440"/>
            </a:xfrm>
            <a:custGeom>
              <a:avLst/>
              <a:gdLst>
                <a:gd name="connsiteX0" fmla="*/ 0 w 253833"/>
                <a:gd name="connsiteY0" fmla="*/ 45720 h 91440"/>
                <a:gd name="connsiteX1" fmla="*/ 253833 w 25383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33" h="91440">
                  <a:moveTo>
                    <a:pt x="0" y="45720"/>
                  </a:moveTo>
                  <a:lnTo>
                    <a:pt x="25383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271" tIns="39375" rIns="133271" bIns="3937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79879" y="1869214"/>
              <a:ext cx="253833" cy="483676"/>
            </a:xfrm>
            <a:custGeom>
              <a:avLst/>
              <a:gdLst>
                <a:gd name="connsiteX0" fmla="*/ 0 w 253833"/>
                <a:gd name="connsiteY0" fmla="*/ 483676 h 483676"/>
                <a:gd name="connsiteX1" fmla="*/ 126916 w 253833"/>
                <a:gd name="connsiteY1" fmla="*/ 483676 h 483676"/>
                <a:gd name="connsiteX2" fmla="*/ 126916 w 253833"/>
                <a:gd name="connsiteY2" fmla="*/ 0 h 483676"/>
                <a:gd name="connsiteX3" fmla="*/ 253833 w 253833"/>
                <a:gd name="connsiteY3" fmla="*/ 0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483676"/>
                  </a:moveTo>
                  <a:lnTo>
                    <a:pt x="126916" y="483676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2" rIns="125961" bIns="22818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156880" y="2352890"/>
              <a:ext cx="253833" cy="1451028"/>
            </a:xfrm>
            <a:custGeom>
              <a:avLst/>
              <a:gdLst>
                <a:gd name="connsiteX0" fmla="*/ 0 w 253833"/>
                <a:gd name="connsiteY0" fmla="*/ 1451028 h 1451028"/>
                <a:gd name="connsiteX1" fmla="*/ 126916 w 253833"/>
                <a:gd name="connsiteY1" fmla="*/ 1451028 h 1451028"/>
                <a:gd name="connsiteX2" fmla="*/ 126916 w 253833"/>
                <a:gd name="connsiteY2" fmla="*/ 0 h 1451028"/>
                <a:gd name="connsiteX3" fmla="*/ 253833 w 253833"/>
                <a:gd name="connsiteY3" fmla="*/ 0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1451028"/>
                  </a:moveTo>
                  <a:lnTo>
                    <a:pt x="126916" y="145102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6200000">
              <a:off x="1945144" y="3610449"/>
              <a:ext cx="2036531" cy="386940"/>
            </a:xfrm>
            <a:custGeom>
              <a:avLst/>
              <a:gdLst>
                <a:gd name="connsiteX0" fmla="*/ 0 w 2036531"/>
                <a:gd name="connsiteY0" fmla="*/ 0 h 386940"/>
                <a:gd name="connsiteX1" fmla="*/ 2036531 w 2036531"/>
                <a:gd name="connsiteY1" fmla="*/ 0 h 386940"/>
                <a:gd name="connsiteX2" fmla="*/ 2036531 w 2036531"/>
                <a:gd name="connsiteY2" fmla="*/ 386940 h 386940"/>
                <a:gd name="connsiteX3" fmla="*/ 0 w 2036531"/>
                <a:gd name="connsiteY3" fmla="*/ 386940 h 386940"/>
                <a:gd name="connsiteX4" fmla="*/ 0 w 2036531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531" h="386940">
                  <a:moveTo>
                    <a:pt x="0" y="0"/>
                  </a:moveTo>
                  <a:lnTo>
                    <a:pt x="2036531" y="0"/>
                  </a:lnTo>
                  <a:lnTo>
                    <a:pt x="2036531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9" tIns="12700" rIns="12700" bIns="12699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第三章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410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传统生产文化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933713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933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933713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商业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3410713" y="336861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日常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933713" y="312677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衣食住行文化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933713" y="361044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家庭文化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410713" y="5061477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933713" y="4335963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传统科学技术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6456712" y="409412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天文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56712" y="457780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算数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933713" y="481963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933713" y="530331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中医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933713" y="578699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四大发明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中国</a:t>
            </a:r>
            <a:r>
              <a:rPr lang="zh-CN" altLang="en-US" dirty="0"/>
              <a:t>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3.2.3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传统日常生活的基本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观念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en-US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家庭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zh-CN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家庭</a:t>
            </a:r>
            <a:r>
              <a:rPr lang="zh-CN" altLang="zh-CN" sz="2400" dirty="0" smtClean="0"/>
              <a:t>：共同居住、经济协助、有血缘关系的社会集团。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家族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出生和婚姻形成的亲属关系，包括血缘关系和姻缘关系。</a:t>
            </a:r>
            <a:endParaRPr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血缘</a:t>
            </a:r>
            <a:r>
              <a:rPr lang="zh-CN" altLang="en-US" sz="2400" dirty="0"/>
              <a:t>关系为重心，姻缘关系</a:t>
            </a:r>
            <a:r>
              <a:rPr lang="zh-CN" altLang="en-US" sz="2400" dirty="0" smtClean="0"/>
              <a:t>服从血缘关系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528678" y="1930585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18881" y="193058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6932" y="125782"/>
            <a:ext cx="312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3.2.2.1传统日常生活的家庭单元</a:t>
            </a:r>
            <a:endParaRPr sz="16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中国</a:t>
            </a:r>
            <a:r>
              <a:rPr lang="zh-CN" altLang="en-US" dirty="0"/>
              <a:t>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1061700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3.2.3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传统日常生活的基本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观念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en-US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家庭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zh-CN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zh-CN" sz="2400" dirty="0" smtClean="0"/>
              <a:t>家庭成员的地位在血缘关系中，可以分为：</a:t>
            </a:r>
            <a:endParaRPr lang="zh-CN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血缘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九族制</a:t>
            </a:r>
            <a:r>
              <a:rPr lang="zh-CN" altLang="zh-CN" sz="2400" dirty="0"/>
              <a:t>：以本人为基准，向</a:t>
            </a:r>
            <a:r>
              <a:rPr lang="zh-CN" altLang="zh-CN" sz="2400" dirty="0">
                <a:solidFill>
                  <a:srgbClr val="C00000"/>
                </a:solidFill>
              </a:rPr>
              <a:t>上、下</a:t>
            </a:r>
            <a:r>
              <a:rPr lang="zh-CN" altLang="zh-CN" sz="2400" dirty="0"/>
              <a:t>各</a:t>
            </a:r>
            <a:r>
              <a:rPr lang="zh-CN" altLang="zh-CN" sz="2400" dirty="0" smtClean="0"/>
              <a:t>推四</a:t>
            </a:r>
            <a:r>
              <a:rPr lang="zh-CN" altLang="zh-CN" sz="2400" dirty="0"/>
              <a:t>代，共九代，为九族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 smtClean="0"/>
              <a:t>九族</a:t>
            </a:r>
            <a:r>
              <a:rPr lang="zh-CN" altLang="zh-CN" dirty="0"/>
              <a:t>是传统中国最典型的家族</a:t>
            </a:r>
            <a:r>
              <a:rPr lang="zh-CN" altLang="zh-CN" dirty="0" smtClean="0"/>
              <a:t>制度。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血亲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五服制</a:t>
            </a:r>
            <a:r>
              <a:rPr lang="zh-CN" altLang="zh-CN" sz="2400" dirty="0"/>
              <a:t>：以本人为基准，向</a:t>
            </a:r>
            <a:r>
              <a:rPr lang="zh-CN" altLang="zh-CN" sz="2400" dirty="0">
                <a:solidFill>
                  <a:srgbClr val="C00000"/>
                </a:solidFill>
              </a:rPr>
              <a:t>上</a:t>
            </a:r>
            <a:r>
              <a:rPr lang="zh-CN" altLang="zh-CN" sz="2400" dirty="0"/>
              <a:t>推四代的</a:t>
            </a:r>
            <a:r>
              <a:rPr lang="zh-CN" altLang="zh-CN" sz="2400" dirty="0" smtClean="0"/>
              <a:t>直系亲属</a:t>
            </a:r>
            <a:r>
              <a:rPr lang="zh-CN" altLang="en-US" sz="2400" dirty="0"/>
              <a:t>，</a:t>
            </a:r>
            <a:r>
              <a:rPr lang="zh-CN" altLang="zh-CN" sz="2400" dirty="0" smtClean="0"/>
              <a:t>称</a:t>
            </a:r>
            <a:r>
              <a:rPr lang="zh-CN" altLang="zh-CN" sz="2400" dirty="0"/>
              <a:t>祖先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/>
              <a:t>孝祭有严格规定，五服以内是近亲，五服以外不是亲族，是同宗。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528678" y="1930585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18881" y="193058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6932" y="125782"/>
            <a:ext cx="312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3.2.2.1传统日常生活的家庭单元</a:t>
            </a:r>
            <a:endParaRPr sz="16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共同居住、经济协助、有血缘关系的社会集团是（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家庭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部落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家族 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合作社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共同居住、经济协助、有血缘关系的社会集团是（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家庭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部落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家族 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合作社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中国传统封建社会男尊女卑，家族体系的重心是（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血缘关系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姻缘关系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阶级关系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性别关系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74704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3.1.1</a:t>
            </a:r>
            <a:r>
              <a:rPr lang="zh-CN" altLang="en-US" sz="2400" dirty="0" smtClean="0">
                <a:latin typeface="+mj-ea"/>
                <a:ea typeface="+mj-ea"/>
              </a:rPr>
              <a:t>：农业的起源与发展</a:t>
            </a:r>
            <a:endParaRPr lang="en-US" altLang="zh-CN" sz="2400" dirty="0" smtClean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644452"/>
            <a:ext cx="99441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新石器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农业的起源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夏商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夏代，观察</a:t>
            </a:r>
            <a:r>
              <a:rPr lang="zh-CN" altLang="en-US" sz="2400" u="sng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星象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物候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秦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秦始皇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废封建为郡县，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统一全国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的农业生产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管理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汉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第一</a:t>
            </a:r>
            <a:r>
              <a:rPr lang="zh-CN" altLang="en-US" sz="24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个农业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盛世</a:t>
            </a:r>
            <a:r>
              <a:rPr lang="zh-CN" altLang="en-US" sz="2400" dirty="0">
                <a:solidFill>
                  <a:srgbClr val="4472C4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★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隋唐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全面高涨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宋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南宋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南方稻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麦两熟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制，农书大量出现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明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清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丈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田亩、订定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赋税，编造</a:t>
            </a:r>
            <a:r>
              <a:rPr lang="zh-CN" altLang="en-US" sz="2400" u="sng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赋役</a:t>
            </a:r>
            <a:r>
              <a:rPr lang="zh-CN" altLang="en-US" sz="2400" u="sng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黄册和鱼鳞</a:t>
            </a:r>
            <a:r>
              <a:rPr lang="zh-CN" altLang="en-US" sz="2400" u="sng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图册</a:t>
            </a:r>
            <a:endParaRPr lang="zh-CN" altLang="en-US" sz="2400" u="sng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022467" y="1960057"/>
            <a:ext cx="0" cy="4847143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4653618" y="4076435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6554" y="93632"/>
            <a:ext cx="402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3.1.1.0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以农耕生产为主的自然经济的发展 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中国传统封建社会男尊女卑，家族体系的重心是（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血缘关系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姻缘关系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阶级关系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性别关系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1353800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en-US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</a:t>
            </a:r>
            <a:r>
              <a:rPr lang="zh-CN" altLang="zh-CN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家庭管理的文化</a:t>
            </a:r>
            <a:r>
              <a:rPr lang="zh-CN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要素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字辈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谱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记忆</a:t>
            </a:r>
            <a:r>
              <a:rPr lang="zh-CN" altLang="en-US" sz="2400" dirty="0"/>
              <a:t>性的文化链，</a:t>
            </a:r>
            <a:r>
              <a:rPr lang="zh-CN" altLang="en-US" sz="2400" dirty="0" smtClean="0"/>
              <a:t>表示家族</a:t>
            </a:r>
            <a:r>
              <a:rPr lang="zh-CN" altLang="en-US" sz="2400" dirty="0"/>
              <a:t>内部的角色差别和地位</a:t>
            </a:r>
            <a:r>
              <a:rPr lang="zh-CN" altLang="en-US" sz="2400" dirty="0" smtClean="0"/>
              <a:t>等级。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一般用姓名</a:t>
            </a:r>
            <a:r>
              <a:rPr lang="zh-CN" altLang="en-US" dirty="0"/>
              <a:t>的第二个字象征</a:t>
            </a:r>
            <a:r>
              <a:rPr lang="zh-CN" altLang="en-US" dirty="0" smtClean="0"/>
              <a:t>辈分，第三个字象征夫妻意识。</a:t>
            </a:r>
            <a:endParaRPr lang="zh-CN" alt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家谱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辈分等级，维系</a:t>
            </a:r>
            <a:r>
              <a:rPr lang="zh-CN" altLang="en-US" sz="2400" dirty="0"/>
              <a:t>家庭</a:t>
            </a:r>
            <a:r>
              <a:rPr lang="zh-CN" altLang="en-US" sz="2400" dirty="0" smtClean="0"/>
              <a:t>文化，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民间</a:t>
            </a:r>
            <a:r>
              <a:rPr lang="zh-CN" altLang="en-US" sz="2400" b="1" u="sng" dirty="0">
                <a:solidFill>
                  <a:schemeClr val="accent5"/>
                </a:solidFill>
              </a:rPr>
              <a:t>的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“二十五史”</a:t>
            </a:r>
            <a:endParaRPr lang="en-US" altLang="zh-CN" sz="2400" b="1" u="sng" dirty="0" smtClean="0">
              <a:solidFill>
                <a:schemeClr val="accent5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包括谱序、像赞、祖训、世表、世系表、字辈派语、家谱传记、祠堂制、坊墓、余庆录、五服图和义谱等。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835150" y="1334270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80119" y="133426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3.2.2.2 </a:t>
            </a:r>
            <a:r>
              <a:rPr lang="zh-CN" altLang="en-US" sz="1600" dirty="0"/>
              <a:t>传统日常生活的文化要素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1353800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en-US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中国</a:t>
            </a:r>
            <a:r>
              <a:rPr lang="zh-CN" altLang="zh-CN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家庭管理的文化</a:t>
            </a:r>
            <a:r>
              <a:rPr lang="zh-CN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要素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家风</a:t>
            </a:r>
            <a:r>
              <a:rPr lang="zh-CN" altLang="en-US" sz="2400" dirty="0"/>
              <a:t>：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习惯法，世代</a:t>
            </a:r>
            <a:r>
              <a:rPr lang="zh-CN" altLang="en-US" dirty="0"/>
              <a:t>沿袭，用以规范家族内部的</a:t>
            </a:r>
            <a:r>
              <a:rPr lang="zh-CN" altLang="en-US" dirty="0" smtClean="0"/>
              <a:t>行为秩序。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杨家将，正直善良勤劳勇敢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b="1" u="sng" dirty="0">
                <a:solidFill>
                  <a:schemeClr val="accent5"/>
                </a:solidFill>
              </a:rPr>
              <a:t>人生仪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礼</a:t>
            </a:r>
            <a:r>
              <a:rPr lang="zh-CN" altLang="en-US" sz="2400" dirty="0"/>
              <a:t>：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家庭成员获取社会认同资格的文化制度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未</a:t>
            </a:r>
            <a:r>
              <a:rPr lang="zh-CN" altLang="en-US" dirty="0"/>
              <a:t>被纪念者，不能算正式的家庭成员，不会得到社会的承认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诞生</a:t>
            </a:r>
            <a:r>
              <a:rPr lang="zh-CN" altLang="en-US" dirty="0"/>
              <a:t>礼、成年礼、婚礼、寿礼和</a:t>
            </a:r>
            <a:r>
              <a:rPr lang="zh-CN" altLang="en-US" dirty="0" smtClean="0"/>
              <a:t>葬礼。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835150" y="1334270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80119" y="133426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3.2.2.2 </a:t>
            </a:r>
            <a:r>
              <a:rPr lang="zh-CN" altLang="en-US" sz="1600" dirty="0"/>
              <a:t>传统日常生活的文化要素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由家族共同体世代沿袭，用以规范家族内部的行为和秩序的习惯法是（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字辈谱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家谱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家风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人生仪礼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由家族共同体世代沿袭，用以规范家族内部的行为和秩序的习惯法是（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字辈谱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家谱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C:</a:t>
            </a:r>
            <a:r>
              <a:rPr lang="zh-CN" altLang="en-US" sz="2400" dirty="0">
                <a:solidFill>
                  <a:srgbClr val="C00000"/>
                </a:solidFill>
              </a:rPr>
              <a:t>家风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人生仪礼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字辈谱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小知识：清朝</a:t>
            </a:r>
            <a:r>
              <a:rPr lang="zh-CN" altLang="en-US" sz="2400" dirty="0"/>
              <a:t>宗室的字</a:t>
            </a:r>
            <a:r>
              <a:rPr lang="zh-CN" altLang="en-US" sz="2400" dirty="0" smtClean="0"/>
              <a:t>辈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胤</a:t>
            </a:r>
            <a:r>
              <a:rPr lang="zh-CN" altLang="en-US" sz="2400" dirty="0"/>
              <a:t>弘永绵奕载溥毓恒启焘闿增祺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2160246"/>
            <a:ext cx="7064829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雍正</a:t>
            </a:r>
            <a:r>
              <a:rPr lang="zh-CN" altLang="en-US" sz="2400" dirty="0" smtClean="0"/>
              <a:t>辈：</a:t>
            </a:r>
            <a:r>
              <a:rPr lang="zh-CN" altLang="en-US" sz="2400" dirty="0" smtClean="0">
                <a:solidFill>
                  <a:srgbClr val="C00000"/>
                </a:solidFill>
              </a:rPr>
              <a:t>胤</a:t>
            </a:r>
            <a:r>
              <a:rPr lang="zh-CN" altLang="en-US" sz="2400" b="1" dirty="0" smtClean="0">
                <a:solidFill>
                  <a:schemeClr val="accent5"/>
                </a:solidFill>
              </a:rPr>
              <a:t>禛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胤</a:t>
            </a:r>
            <a:r>
              <a:rPr lang="zh-CN" altLang="en-US" sz="2400" b="1" dirty="0">
                <a:solidFill>
                  <a:schemeClr val="accent5"/>
                </a:solidFill>
              </a:rPr>
              <a:t>祥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胤</a:t>
            </a:r>
            <a:r>
              <a:rPr lang="zh-CN" altLang="en-US" sz="2400" b="1" dirty="0">
                <a:solidFill>
                  <a:schemeClr val="accent5"/>
                </a:solidFill>
              </a:rPr>
              <a:t>礽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胤</a:t>
            </a:r>
            <a:r>
              <a:rPr lang="zh-CN" altLang="en-US" sz="2400" b="1" dirty="0">
                <a:solidFill>
                  <a:schemeClr val="accent5"/>
                </a:solidFill>
              </a:rPr>
              <a:t>祉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胤</a:t>
            </a:r>
            <a:r>
              <a:rPr lang="zh-CN" altLang="en-US" sz="2400" b="1" dirty="0">
                <a:solidFill>
                  <a:schemeClr val="accent5"/>
                </a:solidFill>
              </a:rPr>
              <a:t>禩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乾隆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弘</a:t>
            </a:r>
            <a:r>
              <a:rPr lang="zh-CN" altLang="en-US" sz="2400" b="1" dirty="0">
                <a:solidFill>
                  <a:schemeClr val="accent5"/>
                </a:solidFill>
              </a:rPr>
              <a:t>历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弘</a:t>
            </a:r>
            <a:r>
              <a:rPr lang="zh-CN" altLang="en-US" sz="2400" b="1" dirty="0">
                <a:solidFill>
                  <a:schemeClr val="accent5"/>
                </a:solidFill>
              </a:rPr>
              <a:t>昼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弘</a:t>
            </a:r>
            <a:r>
              <a:rPr lang="zh-CN" altLang="en-US" sz="2400" b="1" dirty="0">
                <a:solidFill>
                  <a:schemeClr val="accent5"/>
                </a:solidFill>
              </a:rPr>
              <a:t>时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嘉庆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永</a:t>
            </a:r>
            <a:r>
              <a:rPr lang="zh-CN" altLang="en-US" sz="2400" b="1" dirty="0">
                <a:solidFill>
                  <a:schemeClr val="accent5"/>
                </a:solidFill>
              </a:rPr>
              <a:t>琰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永</a:t>
            </a:r>
            <a:r>
              <a:rPr lang="zh-CN" altLang="en-US" sz="2400" b="1" dirty="0">
                <a:solidFill>
                  <a:schemeClr val="accent5"/>
                </a:solidFill>
              </a:rPr>
              <a:t>琪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永</a:t>
            </a:r>
            <a:r>
              <a:rPr lang="zh-CN" altLang="en-US" sz="2400" b="1" dirty="0">
                <a:solidFill>
                  <a:schemeClr val="accent5"/>
                </a:solidFill>
              </a:rPr>
              <a:t>璇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永</a:t>
            </a:r>
            <a:r>
              <a:rPr lang="zh-CN" altLang="en-US" sz="2400" b="1" dirty="0">
                <a:solidFill>
                  <a:schemeClr val="accent5"/>
                </a:solidFill>
              </a:rPr>
              <a:t>璟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道光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绵</a:t>
            </a:r>
            <a:r>
              <a:rPr lang="zh-CN" altLang="en-US" sz="2400" b="1" dirty="0">
                <a:solidFill>
                  <a:schemeClr val="accent5"/>
                </a:solidFill>
              </a:rPr>
              <a:t>宁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绵</a:t>
            </a:r>
            <a:r>
              <a:rPr lang="zh-CN" altLang="en-US" sz="2400" b="1" dirty="0">
                <a:solidFill>
                  <a:schemeClr val="accent5"/>
                </a:solidFill>
              </a:rPr>
              <a:t>恺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咸丰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奕</a:t>
            </a:r>
            <a:r>
              <a:rPr lang="zh-CN" altLang="en-US" sz="2400" b="1" dirty="0">
                <a:solidFill>
                  <a:schemeClr val="accent5"/>
                </a:solidFill>
              </a:rPr>
              <a:t>詝</a:t>
            </a:r>
            <a:r>
              <a:rPr lang="zh-CN" altLang="en-US" sz="2400" dirty="0"/>
              <a:t>、</a:t>
            </a:r>
            <a:r>
              <a:rPr lang="zh-CN" altLang="en-US" sz="2400" dirty="0" smtClean="0">
                <a:solidFill>
                  <a:srgbClr val="C00000"/>
                </a:solidFill>
              </a:rPr>
              <a:t>奕</a:t>
            </a:r>
            <a:r>
              <a:rPr lang="zh-CN" altLang="en-US" sz="2400" b="1" dirty="0" smtClean="0">
                <a:solidFill>
                  <a:schemeClr val="accent5"/>
                </a:solidFill>
              </a:rPr>
              <a:t>譞、</a:t>
            </a:r>
            <a:r>
              <a:rPr lang="zh-CN" altLang="en-US" sz="2400" dirty="0">
                <a:solidFill>
                  <a:srgbClr val="C00000"/>
                </a:solidFill>
              </a:rPr>
              <a:t>奕</a:t>
            </a:r>
            <a:r>
              <a:rPr lang="zh-CN" altLang="en-US" sz="2400" b="1" dirty="0">
                <a:solidFill>
                  <a:schemeClr val="accent5"/>
                </a:solidFill>
              </a:rPr>
              <a:t>訢</a:t>
            </a:r>
            <a:r>
              <a:rPr lang="zh-CN" altLang="en-US" sz="2400" dirty="0" smtClean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同治光绪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载</a:t>
            </a:r>
            <a:r>
              <a:rPr lang="zh-CN" altLang="en-US" sz="2400" b="1" dirty="0">
                <a:solidFill>
                  <a:schemeClr val="accent5"/>
                </a:solidFill>
              </a:rPr>
              <a:t>淳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载</a:t>
            </a:r>
            <a:r>
              <a:rPr lang="zh-CN" altLang="en-US" sz="2400" b="1" dirty="0">
                <a:solidFill>
                  <a:schemeClr val="accent5"/>
                </a:solidFill>
              </a:rPr>
              <a:t>湉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载</a:t>
            </a:r>
            <a:r>
              <a:rPr lang="zh-CN" altLang="en-US" sz="2400" b="1" dirty="0">
                <a:solidFill>
                  <a:schemeClr val="accent5"/>
                </a:solidFill>
              </a:rPr>
              <a:t>漪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载</a:t>
            </a:r>
            <a:r>
              <a:rPr lang="zh-CN" altLang="en-US" sz="2400" b="1" dirty="0">
                <a:solidFill>
                  <a:schemeClr val="accent5"/>
                </a:solidFill>
              </a:rPr>
              <a:t>泽</a:t>
            </a:r>
            <a:r>
              <a:rPr lang="zh-CN" altLang="en-US" sz="2400" dirty="0"/>
              <a:t>等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宣统</a:t>
            </a:r>
            <a:r>
              <a:rPr lang="zh-CN" altLang="en-US" sz="2400" dirty="0" smtClean="0"/>
              <a:t>辈：</a:t>
            </a:r>
            <a:r>
              <a:rPr lang="zh-CN" altLang="en-US" sz="2400" dirty="0">
                <a:solidFill>
                  <a:srgbClr val="C00000"/>
                </a:solidFill>
              </a:rPr>
              <a:t>溥</a:t>
            </a:r>
            <a:r>
              <a:rPr lang="zh-CN" altLang="en-US" sz="2400" b="1" dirty="0">
                <a:solidFill>
                  <a:schemeClr val="accent5"/>
                </a:solidFill>
              </a:rPr>
              <a:t>仪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C00000"/>
                </a:solidFill>
              </a:rPr>
              <a:t>溥</a:t>
            </a:r>
            <a:r>
              <a:rPr lang="zh-CN" altLang="en-US" sz="2400" b="1" dirty="0">
                <a:solidFill>
                  <a:schemeClr val="accent5"/>
                </a:solidFill>
              </a:rPr>
              <a:t>伟</a:t>
            </a:r>
            <a:r>
              <a:rPr lang="zh-CN" altLang="en-US" sz="2400" dirty="0"/>
              <a:t>等</a:t>
            </a:r>
            <a:endParaRPr lang="zh-CN" altLang="en-US" sz="2400" dirty="0"/>
          </a:p>
        </p:txBody>
      </p:sp>
      <p:sp>
        <p:nvSpPr>
          <p:cNvPr id="6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3.2.2.2 </a:t>
            </a:r>
            <a:r>
              <a:rPr lang="zh-CN" altLang="en-US" sz="1600" dirty="0"/>
              <a:t>传统日常生活的文化要素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509460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zh-CN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家族共同体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家族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共同体：</a:t>
            </a:r>
            <a:r>
              <a:rPr lang="zh-CN" altLang="en-US" sz="2400" dirty="0" smtClean="0"/>
              <a:t>家庭</a:t>
            </a:r>
            <a:r>
              <a:rPr lang="zh-CN" altLang="en-US" sz="2400" dirty="0"/>
              <a:t>关系与地缘关系的</a:t>
            </a:r>
            <a:r>
              <a:rPr lang="zh-CN" altLang="en-US" sz="2400" dirty="0" smtClean="0"/>
              <a:t>结合体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文化功能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血缘凝聚力</a:t>
            </a:r>
            <a:r>
              <a:rPr lang="zh-CN" altLang="en-US" dirty="0" smtClean="0">
                <a:latin typeface="+mn-ea"/>
              </a:rPr>
              <a:t>。宗姓首先是血亲家族的符号。</a:t>
            </a:r>
            <a:endParaRPr lang="en-US" altLang="zh-CN" dirty="0" smtClean="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u="sng" dirty="0">
                <a:solidFill>
                  <a:schemeClr val="accent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地缘凝聚力</a:t>
            </a:r>
            <a:r>
              <a:rPr lang="zh-CN" altLang="en-US" dirty="0" smtClean="0">
                <a:latin typeface="+mn-ea"/>
              </a:rPr>
              <a:t>。情感归属离不开特定地域。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398011" y="1375382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88215" y="137538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3.2.2.2 </a:t>
            </a:r>
            <a:r>
              <a:rPr lang="zh-CN" altLang="en-US" sz="1600" dirty="0"/>
              <a:t>传统日常生活的文化要素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509460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3.2.2.2</a:t>
            </a:r>
            <a:r>
              <a:rPr lang="zh-CN" altLang="en-US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:</a:t>
            </a:r>
            <a:r>
              <a:rPr lang="zh-CN" altLang="en-US" sz="28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家族共同体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 smtClean="0"/>
              <a:t>家族</a:t>
            </a:r>
            <a:r>
              <a:rPr lang="zh-CN" altLang="en-US" sz="2400" dirty="0"/>
              <a:t>共同体的地缘</a:t>
            </a:r>
            <a:r>
              <a:rPr lang="zh-CN" altLang="en-US" sz="2400" dirty="0" smtClean="0"/>
              <a:t>合作的表现：</a:t>
            </a:r>
            <a:endParaRPr lang="en-US" altLang="zh-CN" sz="2400" dirty="0" smtClean="0"/>
          </a:p>
          <a:p>
            <a:pPr marL="1200150" lvl="1" indent="-514350">
              <a:buFont typeface="+mj-ea"/>
              <a:buAutoNum type="circleNumDbPlain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生产互助</a:t>
            </a:r>
            <a:endParaRPr lang="en-US" altLang="zh-CN" dirty="0" smtClean="0"/>
          </a:p>
          <a:p>
            <a:pPr marL="1200150" lvl="1" indent="-514350">
              <a:buFont typeface="+mj-ea"/>
              <a:buAutoNum type="circleNumDbPlain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生活互助</a:t>
            </a:r>
            <a:endParaRPr lang="en-US" altLang="zh-CN" dirty="0" smtClean="0"/>
          </a:p>
          <a:p>
            <a:pPr marL="1200150" lvl="1" indent="-514350">
              <a:buFont typeface="+mj-ea"/>
              <a:buAutoNum type="circleNumDbPlain"/>
            </a:pPr>
            <a:r>
              <a:rPr lang="zh-CN" altLang="en-US" dirty="0" smtClean="0"/>
              <a:t>在</a:t>
            </a:r>
            <a:r>
              <a:rPr lang="zh-CN" altLang="en-US" dirty="0"/>
              <a:t>公共地的建设上实行</a:t>
            </a:r>
            <a:r>
              <a:rPr lang="zh-CN" altLang="en-US" b="1" u="sng" dirty="0">
                <a:solidFill>
                  <a:schemeClr val="accent5"/>
                </a:solidFill>
              </a:rPr>
              <a:t>基层民主制</a:t>
            </a:r>
            <a:r>
              <a:rPr lang="zh-CN" altLang="en-US" dirty="0"/>
              <a:t>，用以维护村民的共同</a:t>
            </a:r>
            <a:r>
              <a:rPr lang="zh-CN" altLang="en-US" dirty="0" smtClean="0"/>
              <a:t>利益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 smtClean="0"/>
              <a:t>家族</a:t>
            </a:r>
            <a:r>
              <a:rPr lang="zh-CN" altLang="en-US" sz="2400" dirty="0"/>
              <a:t>共同体在精神</a:t>
            </a:r>
            <a:r>
              <a:rPr lang="zh-CN" altLang="en-US" sz="2400" dirty="0" smtClean="0"/>
              <a:t>信仰层面，往往超越</a:t>
            </a:r>
            <a:r>
              <a:rPr lang="zh-CN" altLang="en-US" sz="2400" dirty="0"/>
              <a:t>地方</a:t>
            </a:r>
            <a:r>
              <a:rPr lang="zh-CN" altLang="en-US" sz="2400" dirty="0" smtClean="0"/>
              <a:t>社会。信仰一</a:t>
            </a:r>
            <a:r>
              <a:rPr lang="zh-CN" altLang="en-US" sz="2400" dirty="0"/>
              <a:t>个共同祖先的</a:t>
            </a:r>
            <a:r>
              <a:rPr lang="zh-CN" altLang="en-US" sz="2400" dirty="0" smtClean="0"/>
              <a:t>人，会以同</a:t>
            </a:r>
            <a:r>
              <a:rPr lang="zh-CN" altLang="en-US" sz="2400" dirty="0"/>
              <a:t>一祖先为祭祀对象，定期举行祭祖活动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各地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黄帝陵、太昊陵、大禹陵等都被看成这种圣地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398011" y="1375382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88215" y="137538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10105480" y="528575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4"/>
          <p:cNvSpPr/>
          <p:nvPr/>
        </p:nvSpPr>
        <p:spPr>
          <a:xfrm>
            <a:off x="10105480" y="234923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37"/>
          <p:cNvSpPr/>
          <p:nvPr/>
        </p:nvSpPr>
        <p:spPr>
          <a:xfrm>
            <a:off x="8366714" y="29365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453234" y="58730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3.2.2.2 </a:t>
            </a:r>
            <a:r>
              <a:rPr lang="zh-CN" altLang="en-US" sz="1600" dirty="0"/>
              <a:t>传统日常生活的文化要素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041" y="99753"/>
            <a:ext cx="8876191" cy="6049240"/>
            <a:chOff x="2769940" y="1192068"/>
            <a:chExt cx="6478938" cy="4981863"/>
          </a:xfrm>
        </p:grpSpPr>
        <p:sp>
          <p:nvSpPr>
            <p:cNvPr id="7" name="任意多边形 6"/>
            <p:cNvSpPr/>
            <p:nvPr/>
          </p:nvSpPr>
          <p:spPr>
            <a:xfrm>
              <a:off x="4679879" y="5254948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1" rIns="120401" bIns="343542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79879" y="5254948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79879" y="5013110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2879" y="4529433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5" rIns="130852" bIns="1121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2879" y="4287595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9879" y="4529433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2" rIns="120401" bIns="34354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156880" y="3803919"/>
              <a:ext cx="253833" cy="1451028"/>
            </a:xfrm>
            <a:custGeom>
              <a:avLst/>
              <a:gdLst>
                <a:gd name="connsiteX0" fmla="*/ 0 w 253833"/>
                <a:gd name="connsiteY0" fmla="*/ 0 h 1451028"/>
                <a:gd name="connsiteX1" fmla="*/ 126916 w 253833"/>
                <a:gd name="connsiteY1" fmla="*/ 0 h 1451028"/>
                <a:gd name="connsiteX2" fmla="*/ 126916 w 253833"/>
                <a:gd name="connsiteY2" fmla="*/ 1451028 h 1451028"/>
                <a:gd name="connsiteX3" fmla="*/ 253833 w 253833"/>
                <a:gd name="connsiteY3" fmla="*/ 1451028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0"/>
                  </a:moveTo>
                  <a:lnTo>
                    <a:pt x="126916" y="0"/>
                  </a:lnTo>
                  <a:lnTo>
                    <a:pt x="126916" y="1451028"/>
                  </a:lnTo>
                  <a:lnTo>
                    <a:pt x="253833" y="14510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79879" y="3562081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679879" y="3320243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156880" y="3562081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79879" y="2352890"/>
              <a:ext cx="253833" cy="483676"/>
            </a:xfrm>
            <a:custGeom>
              <a:avLst/>
              <a:gdLst>
                <a:gd name="connsiteX0" fmla="*/ 0 w 253833"/>
                <a:gd name="connsiteY0" fmla="*/ 0 h 483676"/>
                <a:gd name="connsiteX1" fmla="*/ 126916 w 253833"/>
                <a:gd name="connsiteY1" fmla="*/ 0 h 483676"/>
                <a:gd name="connsiteX2" fmla="*/ 126916 w 253833"/>
                <a:gd name="connsiteY2" fmla="*/ 483676 h 483676"/>
                <a:gd name="connsiteX3" fmla="*/ 253833 w 253833"/>
                <a:gd name="connsiteY3" fmla="*/ 483676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0"/>
                  </a:moveTo>
                  <a:lnTo>
                    <a:pt x="126916" y="0"/>
                  </a:lnTo>
                  <a:lnTo>
                    <a:pt x="126916" y="483676"/>
                  </a:lnTo>
                  <a:lnTo>
                    <a:pt x="253833" y="48367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3" rIns="125961" bIns="22818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679879" y="2307170"/>
              <a:ext cx="253833" cy="91440"/>
            </a:xfrm>
            <a:custGeom>
              <a:avLst/>
              <a:gdLst>
                <a:gd name="connsiteX0" fmla="*/ 0 w 253833"/>
                <a:gd name="connsiteY0" fmla="*/ 45720 h 91440"/>
                <a:gd name="connsiteX1" fmla="*/ 253833 w 25383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33" h="91440">
                  <a:moveTo>
                    <a:pt x="0" y="45720"/>
                  </a:moveTo>
                  <a:lnTo>
                    <a:pt x="25383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271" tIns="39375" rIns="133271" bIns="3937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725879" y="2111052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0" tIns="343542" rIns="120402" bIns="34354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725879" y="2111052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1" tIns="112155" rIns="130853" bIns="11215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25879" y="1869214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1" tIns="112154" rIns="130853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7725879" y="1385538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0" tIns="343541" rIns="120402" bIns="34354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202879" y="1869214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202879" y="1627376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79879" y="1869214"/>
              <a:ext cx="253833" cy="483676"/>
            </a:xfrm>
            <a:custGeom>
              <a:avLst/>
              <a:gdLst>
                <a:gd name="connsiteX0" fmla="*/ 0 w 253833"/>
                <a:gd name="connsiteY0" fmla="*/ 483676 h 483676"/>
                <a:gd name="connsiteX1" fmla="*/ 126916 w 253833"/>
                <a:gd name="connsiteY1" fmla="*/ 483676 h 483676"/>
                <a:gd name="connsiteX2" fmla="*/ 126916 w 253833"/>
                <a:gd name="connsiteY2" fmla="*/ 0 h 483676"/>
                <a:gd name="connsiteX3" fmla="*/ 253833 w 253833"/>
                <a:gd name="connsiteY3" fmla="*/ 0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483676"/>
                  </a:moveTo>
                  <a:lnTo>
                    <a:pt x="126916" y="483676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2" rIns="125961" bIns="22818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156880" y="2352890"/>
              <a:ext cx="253833" cy="1451028"/>
            </a:xfrm>
            <a:custGeom>
              <a:avLst/>
              <a:gdLst>
                <a:gd name="connsiteX0" fmla="*/ 0 w 253833"/>
                <a:gd name="connsiteY0" fmla="*/ 1451028 h 1451028"/>
                <a:gd name="connsiteX1" fmla="*/ 126916 w 253833"/>
                <a:gd name="connsiteY1" fmla="*/ 1451028 h 1451028"/>
                <a:gd name="connsiteX2" fmla="*/ 126916 w 253833"/>
                <a:gd name="connsiteY2" fmla="*/ 0 h 1451028"/>
                <a:gd name="connsiteX3" fmla="*/ 253833 w 253833"/>
                <a:gd name="connsiteY3" fmla="*/ 0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1451028"/>
                  </a:moveTo>
                  <a:lnTo>
                    <a:pt x="126916" y="145102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6200000">
              <a:off x="1945144" y="3610449"/>
              <a:ext cx="2036531" cy="386940"/>
            </a:xfrm>
            <a:custGeom>
              <a:avLst/>
              <a:gdLst>
                <a:gd name="connsiteX0" fmla="*/ 0 w 2036531"/>
                <a:gd name="connsiteY0" fmla="*/ 0 h 386940"/>
                <a:gd name="connsiteX1" fmla="*/ 2036531 w 2036531"/>
                <a:gd name="connsiteY1" fmla="*/ 0 h 386940"/>
                <a:gd name="connsiteX2" fmla="*/ 2036531 w 2036531"/>
                <a:gd name="connsiteY2" fmla="*/ 386940 h 386940"/>
                <a:gd name="connsiteX3" fmla="*/ 0 w 2036531"/>
                <a:gd name="connsiteY3" fmla="*/ 386940 h 386940"/>
                <a:gd name="connsiteX4" fmla="*/ 0 w 2036531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531" h="386940">
                  <a:moveTo>
                    <a:pt x="0" y="0"/>
                  </a:moveTo>
                  <a:lnTo>
                    <a:pt x="2036531" y="0"/>
                  </a:lnTo>
                  <a:lnTo>
                    <a:pt x="2036531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9" tIns="12700" rIns="12700" bIns="12699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第三章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410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传统生产文化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933713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456712" y="143390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农业的起源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456712" y="191758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农政文化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979712" y="1192068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农耕系统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979712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农业灌溉系统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979712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农具应用系统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979712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农书流通系统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933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933713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商业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3410713" y="336861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日常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933713" y="312677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衣食住行文化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933713" y="361044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家庭文化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410713" y="5061477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933713" y="4335963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传统科学技术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6456712" y="409412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天文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56712" y="457780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算数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933713" y="481963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933713" y="530331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中医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933713" y="578699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四大发明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7391" y="317506"/>
            <a:ext cx="10515600" cy="645130"/>
          </a:xfrm>
        </p:spPr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40902"/>
            <a:ext cx="10515600" cy="4987141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3.3.1.1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zh-CN" sz="2800" dirty="0" smtClean="0">
                <a:latin typeface="+mj-ea"/>
                <a:ea typeface="+mj-ea"/>
              </a:rPr>
              <a:t>传统</a:t>
            </a:r>
            <a:r>
              <a:rPr lang="zh-CN" altLang="zh-CN" sz="2800" dirty="0">
                <a:latin typeface="+mj-ea"/>
                <a:ea typeface="+mj-ea"/>
              </a:rPr>
              <a:t>天文</a:t>
            </a:r>
            <a:r>
              <a:rPr lang="zh-CN" altLang="zh-CN" sz="2800" dirty="0" smtClean="0">
                <a:latin typeface="+mj-ea"/>
                <a:ea typeface="+mj-ea"/>
              </a:rPr>
              <a:t>知识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zh-CN" altLang="zh-CN" sz="2800" dirty="0">
              <a:latin typeface="+mj-ea"/>
              <a:ea typeface="+mj-ea"/>
            </a:endParaRPr>
          </a:p>
          <a:p>
            <a:r>
              <a:rPr lang="zh-CN" altLang="en-US" sz="2400" dirty="0" smtClean="0"/>
              <a:t>传统天文知识：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天象</a:t>
            </a:r>
            <a:r>
              <a:rPr lang="zh-CN" altLang="zh-CN" sz="2400" b="1" u="sng" dirty="0">
                <a:solidFill>
                  <a:schemeClr val="accent5"/>
                </a:solidFill>
              </a:rPr>
              <a:t>观测</a:t>
            </a:r>
            <a:r>
              <a:rPr lang="zh-CN" altLang="zh-CN" sz="2400" dirty="0"/>
              <a:t>和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历法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制定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天象</a:t>
            </a:r>
            <a:r>
              <a:rPr lang="zh-CN" altLang="en-US" sz="2400" dirty="0" smtClean="0"/>
              <a:t>观测</a:t>
            </a:r>
            <a:r>
              <a:rPr lang="zh-CN" altLang="en-US" sz="2400" dirty="0"/>
              <a:t>。</a:t>
            </a:r>
            <a:r>
              <a:rPr lang="zh-CN" altLang="zh-CN" sz="2400" dirty="0" smtClean="0"/>
              <a:t>目的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预卜人间祸福。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历法</a:t>
            </a:r>
            <a:r>
              <a:rPr lang="zh-CN" altLang="en-US" sz="2400" dirty="0"/>
              <a:t>制定</a:t>
            </a:r>
            <a:r>
              <a:rPr lang="zh-CN" altLang="en-US" sz="2400" dirty="0" smtClean="0"/>
              <a:t>。</a:t>
            </a:r>
            <a:r>
              <a:rPr lang="zh-CN" altLang="en-US" sz="2400" b="1" u="sng" dirty="0">
                <a:solidFill>
                  <a:schemeClr val="accent5"/>
                </a:solidFill>
              </a:rPr>
              <a:t>历法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根据</a:t>
            </a:r>
            <a:r>
              <a:rPr lang="zh-CN" altLang="zh-CN" sz="2400" dirty="0"/>
              <a:t>太阳、月亮的运动变化制定记时方式的方法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1200150" lvl="1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世界通行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西方公历</a:t>
            </a:r>
            <a:r>
              <a:rPr lang="zh-CN" altLang="en-US" b="1" u="sng" dirty="0">
                <a:solidFill>
                  <a:schemeClr val="accent5"/>
                </a:solidFill>
              </a:rPr>
              <a:t>，</a:t>
            </a:r>
            <a:r>
              <a:rPr lang="zh-CN" altLang="en-US" dirty="0"/>
              <a:t>即格里高利</a:t>
            </a:r>
            <a:r>
              <a:rPr lang="zh-CN" altLang="en-US" dirty="0" smtClean="0"/>
              <a:t>历，中国用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阴阳</a:t>
            </a:r>
            <a:r>
              <a:rPr lang="zh-CN" altLang="en-US" b="1" u="sng" dirty="0">
                <a:solidFill>
                  <a:schemeClr val="accent5"/>
                </a:solidFill>
              </a:rPr>
              <a:t>合历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200150" lvl="1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 </a:t>
            </a:r>
            <a:r>
              <a:rPr lang="zh-CN" altLang="en-US" b="1" u="sng" dirty="0">
                <a:solidFill>
                  <a:schemeClr val="accent5"/>
                </a:solidFill>
              </a:rPr>
              <a:t>“闰月”</a:t>
            </a:r>
            <a:r>
              <a:rPr lang="zh-CN" altLang="en-US" dirty="0"/>
              <a:t>的概念</a:t>
            </a:r>
            <a:r>
              <a:rPr lang="zh-CN" altLang="en-US" dirty="0" smtClean="0"/>
              <a:t>源自</a:t>
            </a:r>
            <a:r>
              <a:rPr lang="zh-CN" altLang="en-US" b="1" u="sng" dirty="0">
                <a:solidFill>
                  <a:schemeClr val="accent5"/>
                </a:solidFill>
              </a:rPr>
              <a:t>阴阳合历</a:t>
            </a:r>
            <a:endParaRPr lang="zh-CN" altLang="zh-CN" b="1" u="sng" dirty="0">
              <a:solidFill>
                <a:schemeClr val="accent5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98931" y="3029989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27030" y="138707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任意多边形 9"/>
          <p:cNvSpPr/>
          <p:nvPr/>
        </p:nvSpPr>
        <p:spPr>
          <a:xfrm>
            <a:off x="9900478" y="600047"/>
            <a:ext cx="347753" cy="2932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5" rIns="130852" bIns="11215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10"/>
          <p:cNvSpPr/>
          <p:nvPr/>
        </p:nvSpPr>
        <p:spPr>
          <a:xfrm>
            <a:off x="9900478" y="306395"/>
            <a:ext cx="347753" cy="2932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3" name="任意多边形 41"/>
          <p:cNvSpPr/>
          <p:nvPr/>
        </p:nvSpPr>
        <p:spPr>
          <a:xfrm>
            <a:off x="8161711" y="365126"/>
            <a:ext cx="1738766" cy="46920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2"/>
          <p:cNvSpPr/>
          <p:nvPr/>
        </p:nvSpPr>
        <p:spPr>
          <a:xfrm>
            <a:off x="10248231" y="71473"/>
            <a:ext cx="1738766" cy="46920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天文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3"/>
          <p:cNvSpPr/>
          <p:nvPr/>
        </p:nvSpPr>
        <p:spPr>
          <a:xfrm>
            <a:off x="10248231" y="658778"/>
            <a:ext cx="1738766" cy="46920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算数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6932" y="125782"/>
            <a:ext cx="2113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/>
              <a:t>3.3.1.1传统天文知识</a:t>
            </a:r>
            <a:endParaRPr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中国历史上出现的第一个农业盛世是</a:t>
            </a:r>
            <a:r>
              <a:rPr lang="zh-CN" altLang="en-US" sz="2400" dirty="0" smtClean="0"/>
              <a:t>在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西周以后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秦代以后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汉代以后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唐代</a:t>
            </a:r>
            <a:r>
              <a:rPr lang="zh-CN" altLang="en-US" sz="2400" dirty="0"/>
              <a:t>以后</a:t>
            </a:r>
            <a:r>
              <a:rPr lang="en-US" altLang="zh-CN" sz="2400" dirty="0"/>
              <a:t>"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我国古人观测天象的目的是（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预测天气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研究天体运行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研究太阳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用天象的变化预卜人间的祸福</a:t>
            </a:r>
            <a:endParaRPr lang="zh-CN" altLang="en-US" sz="2400" dirty="0"/>
          </a:p>
          <a:p>
            <a:br>
              <a:rPr lang="zh-CN" altLang="en-US" sz="2400" dirty="0"/>
            </a:b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我国古人观测天象的目的是（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预测天气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研究天体运行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研究太阳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</a:rPr>
              <a:t>用天象的变化预卜人间的祸福</a:t>
            </a:r>
            <a:endParaRPr lang="zh-CN" altLang="en-US" sz="2400" dirty="0">
              <a:solidFill>
                <a:srgbClr val="C00000"/>
              </a:solidFill>
            </a:endParaRPr>
          </a:p>
          <a:p>
            <a:br>
              <a:rPr lang="zh-CN" altLang="en-US" sz="2400" dirty="0"/>
            </a:b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相对于世界通行的西方公历，中国还在使用传统的（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回历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藏历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阳历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阴阳合历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相对于世界通行的西方公历，中国还在使用传统的（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回历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藏历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阳历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</a:rPr>
              <a:t>阴阳合历</a:t>
            </a:r>
            <a:endParaRPr lang="zh-CN" altLang="en-US" sz="2400" dirty="0">
              <a:solidFill>
                <a:srgbClr val="C00000"/>
              </a:solidFill>
            </a:endParaRP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25351"/>
            <a:ext cx="10515600" cy="5102913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3.3.1.2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zh-CN" sz="2800" dirty="0">
                <a:latin typeface="+mj-ea"/>
                <a:ea typeface="+mj-ea"/>
              </a:rPr>
              <a:t>传统算学知识</a:t>
            </a:r>
            <a:endParaRPr lang="zh-CN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一、</a:t>
            </a:r>
            <a:r>
              <a:rPr lang="zh-CN" altLang="zh-CN" sz="2800" dirty="0">
                <a:latin typeface="+mj-ea"/>
                <a:ea typeface="+mj-ea"/>
              </a:rPr>
              <a:t>特点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应用性；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独特</a:t>
            </a:r>
            <a:r>
              <a:rPr lang="zh-CN" altLang="zh-CN" sz="2400" dirty="0"/>
              <a:t>的筹算记数法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以</a:t>
            </a:r>
            <a:r>
              <a:rPr lang="zh-CN" altLang="zh-CN" sz="2400" dirty="0"/>
              <a:t>算术、代数为主，几何不发达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9"/>
          <p:cNvSpPr/>
          <p:nvPr/>
        </p:nvSpPr>
        <p:spPr>
          <a:xfrm>
            <a:off x="10105481" y="600047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5" rIns="130852" bIns="11215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0"/>
          <p:cNvSpPr/>
          <p:nvPr/>
        </p:nvSpPr>
        <p:spPr>
          <a:xfrm>
            <a:off x="10105481" y="306395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1"/>
          <p:cNvSpPr/>
          <p:nvPr/>
        </p:nvSpPr>
        <p:spPr>
          <a:xfrm>
            <a:off x="8366714" y="36512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2"/>
          <p:cNvSpPr/>
          <p:nvPr/>
        </p:nvSpPr>
        <p:spPr>
          <a:xfrm>
            <a:off x="10453234" y="7147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天文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3"/>
          <p:cNvSpPr/>
          <p:nvPr/>
        </p:nvSpPr>
        <p:spPr>
          <a:xfrm>
            <a:off x="10453234" y="65877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算数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932" y="125782"/>
            <a:ext cx="2100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3.3.1.2 </a:t>
            </a:r>
            <a:r>
              <a:rPr lang="zh-TW" altLang="en-US" sz="1600" dirty="0"/>
              <a:t>传统算学知识 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25351"/>
            <a:ext cx="11087100" cy="5102913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3.3.1.2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zh-CN" sz="2800" dirty="0">
                <a:latin typeface="+mj-ea"/>
                <a:ea typeface="+mj-ea"/>
              </a:rPr>
              <a:t>传统算学知识</a:t>
            </a:r>
            <a:endParaRPr lang="zh-CN" altLang="zh-CN" sz="2800" dirty="0">
              <a:latin typeface="+mj-ea"/>
              <a:ea typeface="+mj-ea"/>
            </a:endParaRPr>
          </a:p>
          <a:p>
            <a:r>
              <a:rPr lang="zh-CN" altLang="en-US" sz="2800" dirty="0" smtClean="0">
                <a:latin typeface="+mj-ea"/>
                <a:ea typeface="+mj-ea"/>
              </a:rPr>
              <a:t>二</a:t>
            </a:r>
            <a:r>
              <a:rPr lang="zh-CN" altLang="en-US" sz="2800" dirty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常见事例</a:t>
            </a:r>
            <a:r>
              <a:rPr lang="zh-CN" altLang="zh-CN" sz="2400" dirty="0"/>
              <a:t>：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七巧板</a:t>
            </a:r>
            <a:r>
              <a:rPr lang="zh-CN" altLang="zh-CN" sz="2400" dirty="0" smtClean="0"/>
              <a:t>“七巧图”</a:t>
            </a:r>
            <a:r>
              <a:rPr lang="zh-CN" altLang="zh-CN" sz="2400" dirty="0"/>
              <a:t>“智慧板”</a:t>
            </a:r>
            <a:r>
              <a:rPr lang="zh-CN" altLang="zh-CN" sz="2400" dirty="0" smtClean="0"/>
              <a:t>，汉族民间智力</a:t>
            </a:r>
            <a:r>
              <a:rPr lang="zh-CN" altLang="zh-CN" sz="2400" dirty="0"/>
              <a:t>玩具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 smtClean="0"/>
              <a:t>七巧板</a:t>
            </a:r>
            <a:r>
              <a:rPr lang="en-US" altLang="zh-CN" dirty="0" smtClean="0"/>
              <a:t>-</a:t>
            </a:r>
            <a:r>
              <a:rPr lang="zh-CN" altLang="zh-CN" dirty="0" smtClean="0">
                <a:solidFill>
                  <a:srgbClr val="C00000"/>
                </a:solidFill>
              </a:rPr>
              <a:t>几何</a:t>
            </a:r>
            <a:r>
              <a:rPr lang="zh-CN" altLang="zh-CN" dirty="0"/>
              <a:t>关系</a:t>
            </a:r>
            <a:r>
              <a:rPr lang="zh-CN" altLang="zh-CN" dirty="0" smtClean="0"/>
              <a:t>，原理是 “</a:t>
            </a:r>
            <a:r>
              <a:rPr lang="zh-CN" altLang="zh-CN" dirty="0"/>
              <a:t>出入</a:t>
            </a:r>
            <a:r>
              <a:rPr lang="zh-CN" altLang="zh-CN" dirty="0">
                <a:solidFill>
                  <a:srgbClr val="C00000"/>
                </a:solidFill>
              </a:rPr>
              <a:t>相补</a:t>
            </a:r>
            <a:r>
              <a:rPr lang="zh-CN" altLang="zh-CN" dirty="0"/>
              <a:t>原理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韩信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点兵</a:t>
            </a:r>
            <a:r>
              <a:rPr lang="zh-CN" altLang="zh-CN" sz="2400" dirty="0" smtClean="0"/>
              <a:t>“孙子算”“鬼谷算”“隔墙算”“翦管术”“</a:t>
            </a:r>
            <a:r>
              <a:rPr lang="zh-CN" altLang="zh-CN" sz="2400" dirty="0"/>
              <a:t>秦王暗点兵</a:t>
            </a:r>
            <a:r>
              <a:rPr lang="zh-CN" altLang="zh-CN" sz="2400" dirty="0" smtClean="0"/>
              <a:t>”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 smtClean="0"/>
              <a:t>一</a:t>
            </a:r>
            <a:r>
              <a:rPr lang="zh-CN" altLang="zh-CN" dirty="0"/>
              <a:t>次同余式组解法，</a:t>
            </a:r>
            <a:r>
              <a:rPr lang="zh-CN" altLang="zh-CN" dirty="0" smtClean="0"/>
              <a:t>西方称“中国</a:t>
            </a:r>
            <a:r>
              <a:rPr lang="zh-CN" altLang="zh-CN" dirty="0" smtClean="0">
                <a:solidFill>
                  <a:srgbClr val="C00000"/>
                </a:solidFill>
              </a:rPr>
              <a:t>剩余</a:t>
            </a:r>
            <a:r>
              <a:rPr lang="zh-CN" altLang="zh-CN" dirty="0" smtClean="0"/>
              <a:t>定理”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9"/>
          <p:cNvSpPr/>
          <p:nvPr/>
        </p:nvSpPr>
        <p:spPr>
          <a:xfrm>
            <a:off x="10105481" y="600047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5" rIns="130852" bIns="11215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0"/>
          <p:cNvSpPr/>
          <p:nvPr/>
        </p:nvSpPr>
        <p:spPr>
          <a:xfrm>
            <a:off x="10105481" y="306395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1"/>
          <p:cNvSpPr/>
          <p:nvPr/>
        </p:nvSpPr>
        <p:spPr>
          <a:xfrm>
            <a:off x="8366714" y="36512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2"/>
          <p:cNvSpPr/>
          <p:nvPr/>
        </p:nvSpPr>
        <p:spPr>
          <a:xfrm>
            <a:off x="10453234" y="71473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天文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3"/>
          <p:cNvSpPr/>
          <p:nvPr/>
        </p:nvSpPr>
        <p:spPr>
          <a:xfrm>
            <a:off x="10453234" y="65877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算数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932" y="125782"/>
            <a:ext cx="2100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3.3.1.2 </a:t>
            </a:r>
            <a:r>
              <a:rPr lang="zh-TW" altLang="en-US" sz="1600" dirty="0"/>
              <a:t>传统算学知识 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20800" y="1824335"/>
            <a:ext cx="1066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韩信带</a:t>
            </a:r>
            <a:r>
              <a:rPr lang="en-US" altLang="zh-CN" sz="2400" dirty="0">
                <a:latin typeface="+mj-ea"/>
                <a:ea typeface="+mj-ea"/>
              </a:rPr>
              <a:t>1500</a:t>
            </a:r>
            <a:r>
              <a:rPr lang="zh-CN" altLang="en-US" sz="2400" dirty="0">
                <a:latin typeface="+mj-ea"/>
                <a:ea typeface="+mj-ea"/>
              </a:rPr>
              <a:t>名兵士打仗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战后整队，</a:t>
            </a:r>
            <a:r>
              <a:rPr lang="zh-CN" altLang="en-US" sz="2400" dirty="0">
                <a:latin typeface="+mj-ea"/>
                <a:ea typeface="+mj-ea"/>
              </a:rPr>
              <a:t>站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zh-CN" altLang="en-US" sz="2400" dirty="0">
                <a:latin typeface="+mj-ea"/>
                <a:ea typeface="+mj-ea"/>
              </a:rPr>
              <a:t>人；站</a:t>
            </a:r>
            <a:r>
              <a:rPr lang="en-US" altLang="zh-CN" sz="2400" dirty="0">
                <a:latin typeface="+mj-ea"/>
                <a:ea typeface="+mj-ea"/>
              </a:rPr>
              <a:t>5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4</a:t>
            </a:r>
            <a:r>
              <a:rPr lang="zh-CN" altLang="en-US" sz="2400" dirty="0">
                <a:latin typeface="+mj-ea"/>
                <a:ea typeface="+mj-ea"/>
              </a:rPr>
              <a:t>人；站</a:t>
            </a:r>
            <a:r>
              <a:rPr lang="en-US" altLang="zh-CN" sz="2400" dirty="0">
                <a:latin typeface="+mj-ea"/>
                <a:ea typeface="+mj-ea"/>
              </a:rPr>
              <a:t>7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6</a:t>
            </a:r>
            <a:r>
              <a:rPr lang="zh-CN" altLang="en-US" sz="2400" dirty="0">
                <a:latin typeface="+mj-ea"/>
                <a:ea typeface="+mj-ea"/>
              </a:rPr>
              <a:t>人</a:t>
            </a:r>
            <a:r>
              <a:rPr lang="zh-CN" altLang="en-US" sz="2400" dirty="0" smtClean="0">
                <a:latin typeface="+mj-ea"/>
                <a:ea typeface="+mj-ea"/>
              </a:rPr>
              <a:t>。所以还剩多少人？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韩信</a:t>
            </a:r>
            <a:r>
              <a:rPr lang="zh-CN" altLang="en-US" sz="2400" dirty="0">
                <a:latin typeface="+mj-ea"/>
                <a:ea typeface="+mj-ea"/>
              </a:rPr>
              <a:t>很快说出人数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en-US" altLang="zh-CN" sz="2400" dirty="0" smtClean="0">
                <a:latin typeface="+mj-ea"/>
                <a:ea typeface="+mj-ea"/>
              </a:rPr>
              <a:t>________</a:t>
            </a:r>
            <a:r>
              <a:rPr lang="zh-CN" altLang="en-US" sz="2400" dirty="0" smtClean="0">
                <a:latin typeface="+mj-ea"/>
                <a:ea typeface="+mj-ea"/>
              </a:rPr>
              <a:t>。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20800" y="1824335"/>
            <a:ext cx="1066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韩信带</a:t>
            </a:r>
            <a:r>
              <a:rPr lang="en-US" altLang="zh-CN" sz="2400" dirty="0">
                <a:latin typeface="+mj-ea"/>
                <a:ea typeface="+mj-ea"/>
              </a:rPr>
              <a:t>1500</a:t>
            </a:r>
            <a:r>
              <a:rPr lang="zh-CN" altLang="en-US" sz="2400" dirty="0">
                <a:latin typeface="+mj-ea"/>
                <a:ea typeface="+mj-ea"/>
              </a:rPr>
              <a:t>名兵士打仗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战后整队，</a:t>
            </a:r>
            <a:r>
              <a:rPr lang="zh-CN" altLang="en-US" sz="2400" dirty="0">
                <a:latin typeface="+mj-ea"/>
                <a:ea typeface="+mj-ea"/>
              </a:rPr>
              <a:t>站</a:t>
            </a: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zh-CN" altLang="en-US" sz="2400" dirty="0">
                <a:latin typeface="+mj-ea"/>
                <a:ea typeface="+mj-ea"/>
              </a:rPr>
              <a:t>人；站</a:t>
            </a:r>
            <a:r>
              <a:rPr lang="en-US" altLang="zh-CN" sz="2400" dirty="0">
                <a:latin typeface="+mj-ea"/>
                <a:ea typeface="+mj-ea"/>
              </a:rPr>
              <a:t>5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4</a:t>
            </a:r>
            <a:r>
              <a:rPr lang="zh-CN" altLang="en-US" sz="2400" dirty="0">
                <a:latin typeface="+mj-ea"/>
                <a:ea typeface="+mj-ea"/>
              </a:rPr>
              <a:t>人；站</a:t>
            </a:r>
            <a:r>
              <a:rPr lang="en-US" altLang="zh-CN" sz="2400" dirty="0">
                <a:latin typeface="+mj-ea"/>
                <a:ea typeface="+mj-ea"/>
              </a:rPr>
              <a:t>7</a:t>
            </a:r>
            <a:r>
              <a:rPr lang="zh-CN" altLang="en-US" sz="2400" dirty="0">
                <a:latin typeface="+mj-ea"/>
                <a:ea typeface="+mj-ea"/>
              </a:rPr>
              <a:t>人一排，多出</a:t>
            </a:r>
            <a:r>
              <a:rPr lang="en-US" altLang="zh-CN" sz="2400" dirty="0">
                <a:latin typeface="+mj-ea"/>
                <a:ea typeface="+mj-ea"/>
              </a:rPr>
              <a:t>6</a:t>
            </a:r>
            <a:r>
              <a:rPr lang="zh-CN" altLang="en-US" sz="2400" dirty="0">
                <a:latin typeface="+mj-ea"/>
                <a:ea typeface="+mj-ea"/>
              </a:rPr>
              <a:t>人</a:t>
            </a:r>
            <a:r>
              <a:rPr lang="zh-CN" altLang="en-US" sz="2400" dirty="0" smtClean="0">
                <a:latin typeface="+mj-ea"/>
                <a:ea typeface="+mj-ea"/>
              </a:rPr>
              <a:t>。所以还剩多少人？</a:t>
            </a:r>
            <a:endParaRPr lang="en-US" altLang="zh-CN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韩信</a:t>
            </a:r>
            <a:r>
              <a:rPr lang="zh-CN" altLang="en-US" sz="2400" dirty="0">
                <a:latin typeface="+mj-ea"/>
                <a:ea typeface="+mj-ea"/>
              </a:rPr>
              <a:t>很快说出人数：</a:t>
            </a:r>
            <a:r>
              <a:rPr lang="en-US" altLang="zh-CN" sz="2400" dirty="0">
                <a:latin typeface="+mj-ea"/>
                <a:ea typeface="+mj-ea"/>
              </a:rPr>
              <a:t>1049</a:t>
            </a:r>
            <a:r>
              <a:rPr lang="zh-CN" altLang="en-US" sz="2400" dirty="0">
                <a:latin typeface="+mj-ea"/>
                <a:ea typeface="+mj-ea"/>
              </a:rPr>
              <a:t>。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在历史上，七巧板是以下哪个民族民间流传的智力玩具（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汉族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匈奴族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高车部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蒙古族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在历史上，七巧板是以下哪个民族民间流传的智力玩具（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汉族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匈奴族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高车部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蒙古族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中国历史上出现的第一个农业盛世是</a:t>
            </a:r>
            <a:r>
              <a:rPr lang="zh-CN" altLang="en-US" sz="2400" dirty="0" smtClean="0"/>
              <a:t>在（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西周以后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秦代以后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>
                <a:solidFill>
                  <a:srgbClr val="FF0000"/>
                </a:solidFill>
              </a:rPr>
              <a:t>汉代以后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唐代</a:t>
            </a:r>
            <a:r>
              <a:rPr lang="zh-CN" altLang="en-US" sz="2400" dirty="0"/>
              <a:t>以后</a:t>
            </a:r>
            <a:r>
              <a:rPr lang="en-US" altLang="zh-CN" sz="2400" dirty="0"/>
              <a:t>"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七巧板运用的原理是古算中的（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出入相补原理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等差原理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中国剩余定理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秦王暗点兵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七巧板运用的原理是古算中的（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出入相补原理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等差原理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中国剩余定理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秦王暗点兵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古算中的“韩信点兵”就是现代数学中的一次同余式组解法，西方人也称之为（ ）</a:t>
            </a:r>
            <a:endParaRPr lang="zh-CN" altLang="en-US" sz="2400" dirty="0"/>
          </a:p>
          <a:p>
            <a:r>
              <a:rPr lang="en-US" altLang="zh-CN" sz="2400" dirty="0"/>
              <a:t>A:“</a:t>
            </a:r>
            <a:r>
              <a:rPr lang="zh-CN" altLang="en-US" sz="2400" dirty="0"/>
              <a:t>中国几何原理”</a:t>
            </a:r>
            <a:endParaRPr lang="zh-CN" altLang="en-US" sz="2400" dirty="0"/>
          </a:p>
          <a:p>
            <a:r>
              <a:rPr lang="en-US" altLang="zh-CN" sz="2400" dirty="0"/>
              <a:t>B</a:t>
            </a:r>
            <a:r>
              <a:rPr lang="en-US" altLang="zh-CN" sz="2400" dirty="0" smtClean="0"/>
              <a:t>:“</a:t>
            </a:r>
            <a:r>
              <a:rPr lang="zh-CN" altLang="en-US" sz="2400" dirty="0"/>
              <a:t>中国勾股定理</a:t>
            </a:r>
            <a:r>
              <a:rPr lang="zh-CN" altLang="en-US" sz="2400" dirty="0" smtClean="0"/>
              <a:t>”</a:t>
            </a:r>
            <a:endParaRPr lang="zh-CN" altLang="en-US" sz="2400" dirty="0"/>
          </a:p>
          <a:p>
            <a:r>
              <a:rPr lang="en-US" altLang="zh-CN" sz="2400" dirty="0"/>
              <a:t>C:“</a:t>
            </a:r>
            <a:r>
              <a:rPr lang="zh-CN" altLang="en-US" sz="2400" dirty="0"/>
              <a:t>中国剩余定理”  </a:t>
            </a:r>
            <a:endParaRPr lang="zh-CN" altLang="en-US" sz="2400" dirty="0"/>
          </a:p>
          <a:p>
            <a:r>
              <a:rPr lang="en-US" altLang="zh-CN" sz="2400" dirty="0"/>
              <a:t>D:“</a:t>
            </a:r>
            <a:r>
              <a:rPr lang="zh-CN" altLang="en-US" sz="2400" dirty="0"/>
              <a:t>中国出入相补原理”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古算中的“韩信点兵”就是现代数学中的一次同余式组解法，西方人也称之为（ ）</a:t>
            </a:r>
            <a:endParaRPr lang="zh-CN" altLang="en-US" sz="2400" dirty="0"/>
          </a:p>
          <a:p>
            <a:r>
              <a:rPr lang="en-US" altLang="zh-CN" sz="2400" dirty="0"/>
              <a:t>A:“</a:t>
            </a:r>
            <a:r>
              <a:rPr lang="zh-CN" altLang="en-US" sz="2400" dirty="0"/>
              <a:t>中国几何原理”</a:t>
            </a:r>
            <a:endParaRPr lang="zh-CN" altLang="en-US" sz="2400" dirty="0"/>
          </a:p>
          <a:p>
            <a:r>
              <a:rPr lang="en-US" altLang="zh-CN" sz="2400" dirty="0"/>
              <a:t>B</a:t>
            </a:r>
            <a:r>
              <a:rPr lang="en-US" altLang="zh-CN" sz="2400" dirty="0" smtClean="0"/>
              <a:t>:“</a:t>
            </a:r>
            <a:r>
              <a:rPr lang="zh-CN" altLang="en-US" sz="2400" dirty="0"/>
              <a:t>中国勾股定理</a:t>
            </a:r>
            <a:r>
              <a:rPr lang="zh-CN" altLang="en-US" sz="2400" dirty="0" smtClean="0"/>
              <a:t>”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C:“</a:t>
            </a:r>
            <a:r>
              <a:rPr lang="zh-CN" altLang="en-US" sz="2400" dirty="0">
                <a:solidFill>
                  <a:srgbClr val="C00000"/>
                </a:solidFill>
              </a:rPr>
              <a:t>中国剩余定理” </a:t>
            </a:r>
            <a:r>
              <a:rPr lang="zh-CN" altLang="en-US" sz="2400" dirty="0"/>
              <a:t> </a:t>
            </a:r>
            <a:endParaRPr lang="zh-CN" altLang="en-US" sz="2400" dirty="0"/>
          </a:p>
          <a:p>
            <a:r>
              <a:rPr lang="en-US" altLang="zh-CN" sz="2400" dirty="0"/>
              <a:t>D:“</a:t>
            </a:r>
            <a:r>
              <a:rPr lang="zh-CN" altLang="en-US" sz="2400" dirty="0"/>
              <a:t>中国出入相补原理”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七巧板可以阐明若干重要的（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运算法则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几何原理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力学原理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代数理论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七巧板可以阐明若干重要的（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运算法则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几何原理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力学原理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代数理论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909300" cy="492834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3.3.1.3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手工业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一、</a:t>
            </a:r>
            <a:r>
              <a:rPr lang="zh-CN" altLang="en-US" sz="2800" dirty="0" smtClean="0">
                <a:latin typeface="+mj-ea"/>
                <a:ea typeface="+mj-ea"/>
              </a:rPr>
              <a:t>许慎</a:t>
            </a:r>
            <a:r>
              <a:rPr lang="en-US" altLang="zh-CN" sz="2800" dirty="0" smtClean="0">
                <a:latin typeface="+mj-ea"/>
                <a:ea typeface="+mj-ea"/>
              </a:rPr>
              <a:t>《</a:t>
            </a:r>
            <a:r>
              <a:rPr lang="zh-CN" altLang="en-US" sz="2800" dirty="0">
                <a:latin typeface="+mj-ea"/>
                <a:ea typeface="+mj-ea"/>
              </a:rPr>
              <a:t>说文解字</a:t>
            </a:r>
            <a:r>
              <a:rPr lang="en-US" altLang="zh-CN" sz="2800" dirty="0" smtClean="0">
                <a:latin typeface="+mj-ea"/>
                <a:ea typeface="+mj-ea"/>
              </a:rPr>
              <a:t>》</a:t>
            </a:r>
            <a:r>
              <a:rPr lang="zh-CN" altLang="en-US" sz="2800" dirty="0" smtClean="0">
                <a:latin typeface="+mj-ea"/>
                <a:ea typeface="+mj-ea"/>
              </a:rPr>
              <a:t>对工匠性质</a:t>
            </a:r>
            <a:r>
              <a:rPr lang="zh-CN" altLang="en-US" sz="2800" dirty="0">
                <a:latin typeface="+mj-ea"/>
                <a:ea typeface="+mj-ea"/>
              </a:rPr>
              <a:t>的描述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能巧之人</a:t>
            </a:r>
            <a:r>
              <a:rPr lang="zh-CN" altLang="en-US" sz="2400" dirty="0" smtClean="0"/>
              <a:t>，工匠是有</a:t>
            </a:r>
            <a:r>
              <a:rPr lang="zh-CN" altLang="en-US" sz="2400" dirty="0"/>
              <a:t>传世技术的能工巧匠；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能巫之力</a:t>
            </a:r>
            <a:r>
              <a:rPr lang="zh-CN" altLang="en-US" sz="2400" dirty="0"/>
              <a:t>，有运作自然物和人工物的神秘力量，；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能使之器</a:t>
            </a:r>
            <a:r>
              <a:rPr lang="zh-CN" altLang="en-US" sz="2400" dirty="0" smtClean="0"/>
              <a:t>，工匠</a:t>
            </a:r>
            <a:r>
              <a:rPr lang="zh-CN" altLang="en-US" sz="2400" dirty="0"/>
              <a:t>能发明和利用工具，并借助工具完成各种精巧的制作；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能作之坊</a:t>
            </a:r>
            <a:r>
              <a:rPr lang="zh-CN" altLang="en-US" sz="2400" dirty="0" smtClean="0"/>
              <a:t>，工匠在</a:t>
            </a:r>
            <a:r>
              <a:rPr lang="zh-CN" altLang="en-US" sz="2400" dirty="0"/>
              <a:t>作坊中</a:t>
            </a:r>
            <a:r>
              <a:rPr lang="zh-CN" altLang="en-US" sz="2400" dirty="0" smtClean="0"/>
              <a:t>劳作，作坊有</a:t>
            </a:r>
            <a:r>
              <a:rPr lang="zh-CN" altLang="en-US" sz="2400" dirty="0"/>
              <a:t>行政管理</a:t>
            </a:r>
            <a:r>
              <a:rPr lang="zh-CN" altLang="en-US" sz="2400" dirty="0" smtClean="0"/>
              <a:t>者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有官职，组织</a:t>
            </a:r>
            <a:r>
              <a:rPr lang="zh-CN" altLang="en-US" sz="2400" dirty="0"/>
              <a:t>工匠施工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任意多边形 6"/>
          <p:cNvSpPr/>
          <p:nvPr/>
        </p:nvSpPr>
        <p:spPr>
          <a:xfrm>
            <a:off x="10105480" y="1115880"/>
            <a:ext cx="347753" cy="880957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6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4"/>
          <p:cNvSpPr/>
          <p:nvPr/>
        </p:nvSpPr>
        <p:spPr>
          <a:xfrm>
            <a:off x="10453234" y="587304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5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6"/>
          <p:cNvSpPr/>
          <p:nvPr/>
        </p:nvSpPr>
        <p:spPr>
          <a:xfrm>
            <a:off x="10453234" y="1761914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932" y="125782"/>
            <a:ext cx="251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3.3.1.3 </a:t>
            </a:r>
            <a:r>
              <a:rPr lang="zh-TW" altLang="en-US" sz="1600" dirty="0"/>
              <a:t>传统手工行业知识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2199"/>
            <a:ext cx="10515600" cy="645130"/>
          </a:xfrm>
        </p:spPr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9822"/>
            <a:ext cx="11107189" cy="5102913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2800" dirty="0" smtClean="0">
                <a:latin typeface="+mj-ea"/>
                <a:ea typeface="+mj-ea"/>
              </a:rPr>
              <a:t>3.3.1.3</a:t>
            </a:r>
            <a:r>
              <a:rPr lang="zh-CN" altLang="en-US" sz="2800" dirty="0">
                <a:latin typeface="+mj-ea"/>
                <a:ea typeface="+mj-ea"/>
              </a:rPr>
              <a:t>:</a:t>
            </a:r>
            <a:r>
              <a:rPr lang="zh-CN" altLang="en-US" sz="2800" dirty="0" smtClean="0">
                <a:latin typeface="+mj-ea"/>
                <a:ea typeface="+mj-ea"/>
              </a:rPr>
              <a:t>行业传说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400" dirty="0" smtClean="0"/>
              <a:t>（一）传说内容：</a:t>
            </a:r>
            <a:endParaRPr lang="en-US" altLang="zh-CN" sz="2400" dirty="0" smtClean="0"/>
          </a:p>
          <a:p>
            <a:r>
              <a:rPr lang="zh-CN" altLang="en-US" sz="2400" b="1" u="sng" dirty="0" smtClean="0">
                <a:solidFill>
                  <a:schemeClr val="accent5"/>
                </a:solidFill>
              </a:rPr>
              <a:t>能工巧匠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传说、发明传说、地方土特产传说、中医草药传说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如</a:t>
            </a:r>
            <a:r>
              <a:rPr lang="zh-CN" altLang="en-US" sz="2400" b="1" u="sng" dirty="0">
                <a:solidFill>
                  <a:schemeClr val="accent5"/>
                </a:solidFill>
              </a:rPr>
              <a:t>黄帝发明指南车和乐器，伏羲发明渔网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1353800" y="231806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7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251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3.3.1.3 </a:t>
            </a:r>
            <a:r>
              <a:rPr lang="zh-TW" altLang="en-US" sz="1600" dirty="0"/>
              <a:t>传统手工行业知识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2199"/>
            <a:ext cx="10515600" cy="645130"/>
          </a:xfrm>
        </p:spPr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9822"/>
            <a:ext cx="11107189" cy="5102913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2800" dirty="0" smtClean="0">
                <a:latin typeface="+mj-ea"/>
                <a:ea typeface="+mj-ea"/>
              </a:rPr>
              <a:t>3.3.1.3</a:t>
            </a:r>
            <a:r>
              <a:rPr lang="zh-CN" altLang="en-US" sz="2800" dirty="0">
                <a:latin typeface="+mj-ea"/>
                <a:ea typeface="+mj-ea"/>
              </a:rPr>
              <a:t>:</a:t>
            </a:r>
            <a:r>
              <a:rPr lang="zh-CN" altLang="en-US" sz="2800" dirty="0" smtClean="0">
                <a:latin typeface="+mj-ea"/>
                <a:ea typeface="+mj-ea"/>
              </a:rPr>
              <a:t>行业传说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400" dirty="0" smtClean="0"/>
              <a:t>（二）以</a:t>
            </a:r>
            <a:r>
              <a:rPr lang="zh-CN" altLang="en-US" sz="2400" b="1" u="sng" dirty="0">
                <a:solidFill>
                  <a:schemeClr val="accent5"/>
                </a:solidFill>
              </a:rPr>
              <a:t>鲁班传说</a:t>
            </a:r>
            <a:r>
              <a:rPr lang="zh-CN" altLang="en-US" sz="2400" dirty="0"/>
              <a:t>为代表</a:t>
            </a:r>
            <a:r>
              <a:rPr lang="zh-CN" altLang="en-US" sz="2400" dirty="0" smtClean="0"/>
              <a:t>，工匠特点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有手工艺性。手</a:t>
            </a:r>
            <a:r>
              <a:rPr lang="zh-CN" altLang="en-US" sz="2400" dirty="0"/>
              <a:t>的巧慧</a:t>
            </a:r>
            <a:r>
              <a:rPr lang="zh-CN" altLang="en-US" sz="2400" dirty="0" smtClean="0"/>
              <a:t>、经验</a:t>
            </a:r>
            <a:r>
              <a:rPr lang="zh-CN" altLang="en-US" sz="2400" dirty="0"/>
              <a:t>、手工的审美效果，肯定用双手实现大脑想法的工匠能力。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无法合作性。传统</a:t>
            </a:r>
            <a:r>
              <a:rPr lang="zh-CN" altLang="en-US" sz="2400" dirty="0"/>
              <a:t>的手工业劳动是小规模</a:t>
            </a:r>
            <a:r>
              <a:rPr lang="zh-CN" altLang="en-US" sz="2400" dirty="0" smtClean="0"/>
              <a:t>的，</a:t>
            </a:r>
            <a:r>
              <a:rPr lang="zh-CN" altLang="en-US" sz="2400" dirty="0"/>
              <a:t>扩大经营产品就会变形。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唯一性。一些</a:t>
            </a:r>
            <a:r>
              <a:rPr lang="zh-CN" altLang="en-US" sz="2400" dirty="0"/>
              <a:t>手工产品被认可后，人们随之形成了比较固定的欣赏习惯；一样的活儿，换了别人干，人们就不认了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096000" y="1942207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7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251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3.3.1.3 </a:t>
            </a:r>
            <a:r>
              <a:rPr lang="zh-TW" altLang="en-US" sz="1600" dirty="0"/>
              <a:t>传统手工行业知识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1"/>
            <a:ext cx="11353800" cy="526085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3.3.1.3</a:t>
            </a:r>
            <a:r>
              <a:rPr lang="en-US" altLang="en-US" sz="2400" dirty="0">
                <a:latin typeface="+mj-ea"/>
                <a:ea typeface="+mj-ea"/>
              </a:rPr>
              <a:t>:</a:t>
            </a:r>
            <a:r>
              <a:rPr lang="zh-CN" altLang="en-US" sz="2400" dirty="0" smtClean="0">
                <a:latin typeface="+mj-ea"/>
                <a:ea typeface="+mj-ea"/>
              </a:rPr>
              <a:t>行业组织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 smtClean="0"/>
              <a:t>（一）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行业组织</a:t>
            </a:r>
            <a:r>
              <a:rPr lang="en-US" altLang="zh-CN" sz="2400" b="1" u="sng" dirty="0">
                <a:solidFill>
                  <a:schemeClr val="accent5"/>
                </a:solidFill>
              </a:rPr>
              <a:t>/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行会</a:t>
            </a:r>
            <a:r>
              <a:rPr lang="zh-CN" altLang="en-US" sz="2400" dirty="0" smtClean="0"/>
              <a:t>，手工业者自发组织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行会职能：互助共济，保护行业利益。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/>
              <a:t>《</a:t>
            </a:r>
            <a:r>
              <a:rPr lang="zh-CN" altLang="en-US" sz="2400" dirty="0"/>
              <a:t>东京梦华录</a:t>
            </a:r>
            <a:r>
              <a:rPr lang="en-US" altLang="zh-CN" sz="2400" dirty="0" smtClean="0"/>
              <a:t>》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宋开封</a:t>
            </a:r>
            <a:endParaRPr lang="en-US" altLang="zh-CN" sz="2400" b="1" u="sng" dirty="0" smtClean="0">
              <a:solidFill>
                <a:schemeClr val="accent5"/>
              </a:solidFill>
            </a:endParaRPr>
          </a:p>
          <a:p>
            <a:r>
              <a:rPr lang="zh-CN" altLang="en-US" sz="2400" dirty="0" smtClean="0"/>
              <a:t>“牛行”“马行”“纱行”“果子行”“姜行”“大小货行”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847137" y="1866730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363912" y="1866729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57814" y="135080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6932" y="125782"/>
            <a:ext cx="251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3.3.1.3 </a:t>
            </a:r>
            <a:r>
              <a:rPr lang="zh-TW" altLang="en-US" sz="1600" dirty="0"/>
              <a:t>传统手工行业知识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我国先民发明观察星象物候的方法是在（ ）</a:t>
            </a:r>
            <a:endParaRPr lang="zh-CN" altLang="en-US" sz="2400" dirty="0"/>
          </a:p>
          <a:p>
            <a:r>
              <a:rPr lang="en-US" altLang="zh-CN" sz="2400" dirty="0"/>
              <a:t>A:</a:t>
            </a:r>
            <a:r>
              <a:rPr lang="zh-CN" altLang="en-US" sz="2400" dirty="0"/>
              <a:t>夏代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殷商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秦代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汉代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1"/>
            <a:ext cx="11353800" cy="526085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3.3.1.3</a:t>
            </a:r>
            <a:r>
              <a:rPr lang="en-US" altLang="en-US" sz="2400" dirty="0">
                <a:latin typeface="+mj-ea"/>
                <a:ea typeface="+mj-ea"/>
              </a:rPr>
              <a:t>:</a:t>
            </a:r>
            <a:r>
              <a:rPr lang="zh-CN" altLang="en-US" sz="2400" dirty="0" smtClean="0">
                <a:latin typeface="+mj-ea"/>
                <a:ea typeface="+mj-ea"/>
              </a:rPr>
              <a:t>行业组织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祖师</a:t>
            </a:r>
            <a:r>
              <a:rPr lang="zh-CN" altLang="en-US" sz="2400" b="1" u="sng" dirty="0">
                <a:solidFill>
                  <a:schemeClr val="accent5"/>
                </a:solidFill>
              </a:rPr>
              <a:t>崇拜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木石泥瓦</a:t>
            </a:r>
            <a:r>
              <a:rPr lang="en-US" altLang="zh-CN" dirty="0" smtClean="0"/>
              <a:t>-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鲁班</a:t>
            </a:r>
            <a:r>
              <a:rPr lang="zh-CN" altLang="en-US" dirty="0"/>
              <a:t>，</a:t>
            </a:r>
            <a:r>
              <a:rPr lang="zh-CN" altLang="en-US" dirty="0" smtClean="0"/>
              <a:t>铁匠</a:t>
            </a:r>
            <a:r>
              <a:rPr lang="en-US" altLang="zh-CN" dirty="0" smtClean="0"/>
              <a:t>-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李耳</a:t>
            </a:r>
            <a:r>
              <a:rPr lang="zh-CN" altLang="en-US" dirty="0"/>
              <a:t>，</a:t>
            </a:r>
            <a:r>
              <a:rPr lang="zh-CN" altLang="en-US" dirty="0" smtClean="0"/>
              <a:t>厨师</a:t>
            </a:r>
            <a:r>
              <a:rPr lang="en-US" altLang="zh-CN" dirty="0" smtClean="0"/>
              <a:t>-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灶君</a:t>
            </a:r>
            <a:r>
              <a:rPr lang="zh-CN" altLang="en-US" dirty="0" smtClean="0"/>
              <a:t>，伶人</a:t>
            </a:r>
            <a:r>
              <a:rPr lang="en-US" altLang="zh-CN" dirty="0" smtClean="0"/>
              <a:t>-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唐明皇</a:t>
            </a:r>
            <a:r>
              <a:rPr lang="zh-CN" altLang="en-US" dirty="0"/>
              <a:t>，</a:t>
            </a:r>
            <a:r>
              <a:rPr lang="zh-CN" altLang="en-US" dirty="0" smtClean="0"/>
              <a:t>纺织</a:t>
            </a:r>
            <a:r>
              <a:rPr lang="en-US" altLang="zh-CN" dirty="0" smtClean="0"/>
              <a:t>-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嫘祖</a:t>
            </a:r>
            <a:r>
              <a:rPr lang="zh-CN" altLang="en-US" dirty="0"/>
              <a:t>和</a:t>
            </a:r>
            <a:r>
              <a:rPr lang="zh-CN" altLang="en-US" b="1" u="sng" dirty="0">
                <a:solidFill>
                  <a:schemeClr val="accent5"/>
                </a:solidFill>
              </a:rPr>
              <a:t>黄道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婆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建立</a:t>
            </a:r>
            <a:r>
              <a:rPr lang="zh-CN" altLang="en-US" dirty="0"/>
              <a:t>祖师崇拜的行业规约，等于建立了技能知识的分类体系，这是工匠世代生存的一个文化原因。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师徒传承</a:t>
            </a:r>
            <a:r>
              <a:rPr lang="zh-CN" altLang="en-US" sz="2400" dirty="0" smtClean="0"/>
              <a:t>。技术传承在师徒之间，</a:t>
            </a:r>
            <a:r>
              <a:rPr lang="zh-CN" altLang="en-US" sz="2400" dirty="0"/>
              <a:t>徒弟入行、出行、拜师、出师，都有一套</a:t>
            </a:r>
            <a:r>
              <a:rPr lang="zh-CN" altLang="en-US" sz="2400" dirty="0" smtClean="0"/>
              <a:t>行规。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行业禁忌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麻行营业</a:t>
            </a:r>
            <a:r>
              <a:rPr lang="zh-CN" altLang="en-US" dirty="0"/>
              <a:t>前</a:t>
            </a:r>
            <a:r>
              <a:rPr lang="zh-CN" altLang="en-US" dirty="0" smtClean="0"/>
              <a:t>，先</a:t>
            </a:r>
            <a:r>
              <a:rPr lang="zh-CN" altLang="en-US" dirty="0"/>
              <a:t>把算盘拨响，表示“算盘拨动，生意兴隆”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杂货行开业前，将</a:t>
            </a:r>
            <a:r>
              <a:rPr lang="zh-CN" altLang="en-US" dirty="0"/>
              <a:t>水缸挑满，表示“盘满钵满”的好兆头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757814" y="135080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6932" y="125782"/>
            <a:ext cx="2510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3.3.1.3 </a:t>
            </a:r>
            <a:r>
              <a:rPr lang="zh-TW" altLang="en-US" sz="1600" dirty="0"/>
              <a:t>传统手工行业知识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旧时铁匠行所崇拜的祖师是（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鲁班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老君李耳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灶君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嫘祖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旧时铁匠行所崇拜的祖师是（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鲁班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老君李耳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灶君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嫘祖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在中国传统行业组织中，纺织匠行的祖师是</a:t>
            </a:r>
            <a:r>
              <a:rPr lang="en-US" altLang="zh-CN" sz="2400" dirty="0" smtClean="0"/>
              <a:t>()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唐明皇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黄道</a:t>
            </a:r>
            <a:r>
              <a:rPr lang="zh-CN" altLang="en-US" sz="2400" dirty="0" smtClean="0"/>
              <a:t>婆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zh-CN" altLang="en-US" sz="2400" dirty="0"/>
              <a:t>老君李</a:t>
            </a:r>
            <a:r>
              <a:rPr lang="zh-CN" altLang="en-US" sz="2400" dirty="0" smtClean="0"/>
              <a:t>耳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鲁班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在中国传统行业组织中，纺织匠行的祖师是</a:t>
            </a:r>
            <a:r>
              <a:rPr lang="en-US" altLang="zh-CN" sz="2400" dirty="0" smtClean="0"/>
              <a:t>()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唐明皇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B</a:t>
            </a:r>
            <a:r>
              <a:rPr lang="en-US" altLang="zh-CN" sz="2400" dirty="0">
                <a:solidFill>
                  <a:srgbClr val="C00000"/>
                </a:solidFill>
              </a:rPr>
              <a:t>.</a:t>
            </a:r>
            <a:r>
              <a:rPr lang="zh-CN" altLang="en-US" sz="2400" dirty="0">
                <a:solidFill>
                  <a:srgbClr val="C00000"/>
                </a:solidFill>
              </a:rPr>
              <a:t>黄道</a:t>
            </a:r>
            <a:r>
              <a:rPr lang="zh-CN" altLang="en-US" sz="2400" dirty="0" smtClean="0">
                <a:solidFill>
                  <a:srgbClr val="C00000"/>
                </a:solidFill>
              </a:rPr>
              <a:t>婆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C</a:t>
            </a:r>
            <a:r>
              <a:rPr lang="zh-CN" altLang="en-US" sz="2400" dirty="0"/>
              <a:t>老君李</a:t>
            </a:r>
            <a:r>
              <a:rPr lang="zh-CN" altLang="en-US" sz="2400" dirty="0" smtClean="0"/>
              <a:t>耳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鲁班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9822"/>
            <a:ext cx="11353801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3.3.2.1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zh-CN" sz="2800" dirty="0">
                <a:latin typeface="+mj-ea"/>
                <a:ea typeface="+mj-ea"/>
              </a:rPr>
              <a:t>传统中医药学的知识系统</a:t>
            </a:r>
            <a:endParaRPr lang="zh-CN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一、中医概述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医学在古代被视为</a:t>
            </a:r>
            <a:r>
              <a:rPr lang="zh-CN" altLang="en-US" sz="2400" dirty="0" smtClean="0"/>
              <a:t>：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“方技”</a:t>
            </a:r>
            <a:r>
              <a:rPr lang="zh-CN" altLang="zh-CN" sz="2400" dirty="0" smtClean="0"/>
              <a:t>的一部分。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《汉书·艺文志》方技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“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医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经</a:t>
            </a:r>
            <a:r>
              <a:rPr lang="zh-CN" altLang="zh-CN" sz="2400" dirty="0" smtClean="0"/>
              <a:t>（医学理论）”“</a:t>
            </a:r>
            <a:r>
              <a:rPr lang="zh-CN" altLang="zh-CN" sz="2400" b="1" u="sng" dirty="0">
                <a:solidFill>
                  <a:schemeClr val="accent5"/>
                </a:solidFill>
              </a:rPr>
              <a:t>经方</a:t>
            </a:r>
            <a:r>
              <a:rPr lang="zh-CN" altLang="zh-CN" sz="2400" dirty="0" smtClean="0"/>
              <a:t>（治疗方法）”“</a:t>
            </a:r>
            <a:r>
              <a:rPr lang="zh-CN" altLang="zh-CN" sz="2400" b="1" u="sng" dirty="0">
                <a:solidFill>
                  <a:schemeClr val="accent5"/>
                </a:solidFill>
              </a:rPr>
              <a:t>神仙</a:t>
            </a:r>
            <a:r>
              <a:rPr lang="zh-CN" altLang="zh-CN" sz="2400" dirty="0" smtClean="0"/>
              <a:t>（长生不老之术）”“</a:t>
            </a:r>
            <a:r>
              <a:rPr lang="zh-CN" altLang="zh-CN" sz="2400" b="1" u="sng" dirty="0">
                <a:solidFill>
                  <a:schemeClr val="accent5"/>
                </a:solidFill>
              </a:rPr>
              <a:t>房中</a:t>
            </a:r>
            <a:r>
              <a:rPr lang="zh-CN" altLang="zh-CN" sz="2400" dirty="0" smtClean="0"/>
              <a:t>（性技术）”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共同点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寻求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益寿延年</a:t>
            </a:r>
            <a:endParaRPr lang="zh-CN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174999" y="202989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7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3.3.2.1 </a:t>
            </a:r>
            <a:r>
              <a:rPr lang="zh-CN" altLang="en-US" sz="1600" dirty="0"/>
              <a:t>传统中医药学的知识系统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下列各项中，属于</a:t>
            </a:r>
            <a:r>
              <a:rPr lang="en-US" altLang="zh-CN" sz="2400" dirty="0"/>
              <a:t>《</a:t>
            </a:r>
            <a:r>
              <a:rPr lang="zh-CN" altLang="en-US" sz="2400" dirty="0"/>
              <a:t>汉书</a:t>
            </a:r>
            <a:r>
              <a:rPr lang="en-US" altLang="zh-CN" sz="2400" dirty="0"/>
              <a:t>·</a:t>
            </a:r>
            <a:r>
              <a:rPr lang="zh-CN" altLang="en-US" sz="2400" dirty="0"/>
              <a:t>艺文志</a:t>
            </a:r>
            <a:r>
              <a:rPr lang="en-US" altLang="zh-CN" sz="2400" dirty="0"/>
              <a:t>》</a:t>
            </a:r>
            <a:r>
              <a:rPr lang="zh-CN" altLang="en-US" sz="2400" dirty="0"/>
              <a:t>所载与医学有关的“方技”有（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医经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经方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神仙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四诊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卜算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下列各项中，属于</a:t>
            </a:r>
            <a:r>
              <a:rPr lang="en-US" altLang="zh-CN" sz="2400" dirty="0"/>
              <a:t>《</a:t>
            </a:r>
            <a:r>
              <a:rPr lang="zh-CN" altLang="en-US" sz="2400" dirty="0"/>
              <a:t>汉书</a:t>
            </a:r>
            <a:r>
              <a:rPr lang="en-US" altLang="zh-CN" sz="2400" dirty="0"/>
              <a:t>·</a:t>
            </a:r>
            <a:r>
              <a:rPr lang="zh-CN" altLang="en-US" sz="2400" dirty="0"/>
              <a:t>艺文志</a:t>
            </a:r>
            <a:r>
              <a:rPr lang="en-US" altLang="zh-CN" sz="2400" dirty="0"/>
              <a:t>》</a:t>
            </a:r>
            <a:r>
              <a:rPr lang="zh-CN" altLang="en-US" sz="2400" dirty="0"/>
              <a:t>所载与医学有关的“方技”有（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医经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经方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C:</a:t>
            </a:r>
            <a:r>
              <a:rPr lang="zh-CN" altLang="en-US" sz="2400" dirty="0">
                <a:solidFill>
                  <a:srgbClr val="C00000"/>
                </a:solidFill>
              </a:rPr>
              <a:t>神仙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四诊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卜算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4886782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传统中医药学的文化</a:t>
            </a:r>
            <a:r>
              <a:rPr lang="zh-CN" altLang="zh-CN" sz="2800" dirty="0" smtClean="0">
                <a:latin typeface="+mj-ea"/>
                <a:ea typeface="+mj-ea"/>
              </a:rPr>
              <a:t>描述</a:t>
            </a:r>
            <a:endParaRPr lang="zh-CN" altLang="zh-CN" sz="2400" dirty="0" smtClean="0"/>
          </a:p>
          <a:p>
            <a:r>
              <a:rPr lang="zh-CN" altLang="en-US" sz="2400" dirty="0"/>
              <a:t>一、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腑脏学说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“五脏” “六腑”。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核心是“脏象之说”</a:t>
            </a:r>
            <a:r>
              <a:rPr lang="zh-CN" altLang="en-US" sz="2400" dirty="0" smtClean="0"/>
              <a:t>，认为五脏六腑长在体内，但形象功能表现于外。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是生理解剖概念，更是传统文化概念。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思想来源于阴阳五行学说。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49322" y="1396886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3.3.2.2 </a:t>
            </a:r>
            <a:r>
              <a:rPr lang="zh-CN" altLang="en-US" sz="1600" dirty="0"/>
              <a:t>传统中医药学的文化描述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4886782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传统中医药学的文化</a:t>
            </a:r>
            <a:r>
              <a:rPr lang="zh-CN" altLang="zh-CN" sz="2800" dirty="0" smtClean="0">
                <a:latin typeface="+mj-ea"/>
                <a:ea typeface="+mj-ea"/>
              </a:rPr>
              <a:t>描述</a:t>
            </a:r>
            <a:endParaRPr lang="zh-CN" altLang="zh-CN" sz="2400" dirty="0" smtClean="0"/>
          </a:p>
          <a:p>
            <a:r>
              <a:rPr lang="zh-CN" altLang="en-US" sz="2400" dirty="0"/>
              <a:t>二、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经脉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学说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把</a:t>
            </a:r>
            <a:r>
              <a:rPr lang="zh-CN" altLang="en-US" sz="2400" dirty="0"/>
              <a:t>人的生理系统看作是循环圈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唯</a:t>
            </a:r>
            <a:r>
              <a:rPr lang="zh-CN" altLang="en-US" sz="2400" dirty="0"/>
              <a:t>见于</a:t>
            </a:r>
            <a:r>
              <a:rPr lang="zh-CN" altLang="en-US" sz="2400" dirty="0" smtClean="0"/>
              <a:t>中国传统医学，不</a:t>
            </a:r>
            <a:r>
              <a:rPr lang="zh-CN" altLang="en-US" sz="2400" dirty="0"/>
              <a:t>见于</a:t>
            </a:r>
            <a:r>
              <a:rPr lang="zh-CN" altLang="en-US" sz="2400" dirty="0" smtClean="0"/>
              <a:t>世界他国。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是</a:t>
            </a:r>
            <a:r>
              <a:rPr lang="zh-CN" altLang="en-US" sz="2400" dirty="0"/>
              <a:t>中医基础理论的另一支柱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49322" y="1396886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3.3.2.2 </a:t>
            </a:r>
            <a:r>
              <a:rPr lang="zh-CN" altLang="en-US" sz="1600" dirty="0"/>
              <a:t>传统中医药学的文化描述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我国先民发明观察星象物候的方法是在（ ）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A:</a:t>
            </a:r>
            <a:r>
              <a:rPr lang="zh-CN" altLang="en-US" sz="2400" dirty="0">
                <a:solidFill>
                  <a:srgbClr val="C00000"/>
                </a:solidFill>
              </a:rPr>
              <a:t>夏代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殷商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秦代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汉代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4886782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传统中医药学的文化</a:t>
            </a:r>
            <a:r>
              <a:rPr lang="zh-CN" altLang="zh-CN" sz="2800" dirty="0" smtClean="0">
                <a:latin typeface="+mj-ea"/>
                <a:ea typeface="+mj-ea"/>
              </a:rPr>
              <a:t>描述</a:t>
            </a:r>
            <a:endParaRPr lang="zh-CN" altLang="zh-CN" sz="2400" dirty="0" smtClean="0"/>
          </a:p>
          <a:p>
            <a:r>
              <a:rPr lang="zh-CN" altLang="en-US" sz="2400" dirty="0"/>
              <a:t>三、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针灸学</a:t>
            </a:r>
            <a:r>
              <a:rPr lang="zh-CN" altLang="zh-CN" sz="2400" b="1" u="sng" dirty="0">
                <a:solidFill>
                  <a:schemeClr val="accent5"/>
                </a:solidFill>
              </a:rPr>
              <a:t>说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针刺</a:t>
            </a:r>
            <a:r>
              <a:rPr lang="zh-CN" altLang="en-US" sz="2400" dirty="0"/>
              <a:t>与灸法的合称</a:t>
            </a:r>
            <a:r>
              <a:rPr lang="zh-CN" altLang="en-US" sz="2400" dirty="0" smtClean="0"/>
              <a:t>，是</a:t>
            </a:r>
            <a:r>
              <a:rPr lang="zh-CN" altLang="en-US" sz="2400" dirty="0"/>
              <a:t>对经脉学说直接应用的结果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要点是解决人体中</a:t>
            </a:r>
            <a:r>
              <a:rPr lang="zh-CN" altLang="en-US" sz="2400" dirty="0"/>
              <a:t>的“阻滞”与“疏通”</a:t>
            </a:r>
            <a:r>
              <a:rPr lang="zh-CN" altLang="en-US" sz="2400" dirty="0" smtClean="0"/>
              <a:t>的关系。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既是</a:t>
            </a:r>
            <a:r>
              <a:rPr lang="zh-CN" altLang="en-US" sz="2400" dirty="0"/>
              <a:t>一种治疗方法，也是中国传统</a:t>
            </a:r>
            <a:r>
              <a:rPr lang="zh-CN" altLang="en-US" sz="2400" dirty="0" smtClean="0"/>
              <a:t>文化思维</a:t>
            </a:r>
            <a:r>
              <a:rPr lang="zh-CN" altLang="en-US" sz="2400" dirty="0"/>
              <a:t>方法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分为</a:t>
            </a:r>
            <a:r>
              <a:rPr lang="zh-CN" altLang="en-US" sz="2400" dirty="0"/>
              <a:t>两大</a:t>
            </a:r>
            <a:r>
              <a:rPr lang="zh-CN" altLang="en-US" sz="2400" dirty="0" smtClean="0"/>
              <a:t>体系：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以</a:t>
            </a:r>
            <a:r>
              <a:rPr lang="zh-CN" altLang="en-US" dirty="0"/>
              <a:t>神农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草药</a:t>
            </a:r>
            <a:r>
              <a:rPr lang="zh-CN" altLang="en-US" dirty="0"/>
              <a:t>为脉络的药物学治疗</a:t>
            </a:r>
            <a:r>
              <a:rPr lang="zh-CN" altLang="en-US" dirty="0" smtClean="0"/>
              <a:t>体系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以</a:t>
            </a:r>
            <a:r>
              <a:rPr lang="zh-CN" altLang="en-US" dirty="0"/>
              <a:t>黄帝、伏羲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针砭</a:t>
            </a:r>
            <a:r>
              <a:rPr lang="zh-CN" altLang="en-US" dirty="0"/>
              <a:t>为脉络的针灸学治疗</a:t>
            </a:r>
            <a:r>
              <a:rPr lang="zh-CN" altLang="en-US" dirty="0" smtClean="0"/>
              <a:t>体系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249322" y="1396886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3.3.2.2 </a:t>
            </a:r>
            <a:r>
              <a:rPr lang="zh-CN" altLang="en-US" sz="1600" dirty="0"/>
              <a:t>传统中医药学的文化描述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53" b="98934" l="10000" r="90000">
                        <a14:backgroundMark x1="42200" y1="31770" x2="41800" y2="33262"/>
                        <a14:backgroundMark x1="42400" y1="30704" x2="42000" y2="32409"/>
                        <a14:backgroundMark x1="60000" y1="45629" x2="60000" y2="5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514" y="192088"/>
            <a:ext cx="6384471" cy="598863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9320"/>
            <a:ext cx="10515600" cy="5573424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古代经典医学著作</a:t>
            </a:r>
            <a:r>
              <a:rPr lang="zh-CN" altLang="en-US" sz="2800" dirty="0">
                <a:latin typeface="+mj-ea"/>
                <a:ea typeface="+mj-ea"/>
              </a:rPr>
              <a:t>及</a:t>
            </a:r>
            <a:r>
              <a:rPr lang="zh-CN" altLang="en-US" sz="2800" dirty="0" smtClean="0">
                <a:latin typeface="+mj-ea"/>
                <a:ea typeface="+mj-ea"/>
              </a:rPr>
              <a:t>成就</a:t>
            </a:r>
            <a:r>
              <a:rPr lang="zh-CN" altLang="en-US" dirty="0" smtClean="0">
                <a:solidFill>
                  <a:srgbClr val="4472C4"/>
                </a:solidFill>
              </a:rPr>
              <a:t>★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/>
              <a:t>《</a:t>
            </a:r>
            <a:r>
              <a:rPr lang="zh-CN" altLang="en-US" sz="2400" dirty="0" smtClean="0"/>
              <a:t>黄帝内经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医学理论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《素问》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，</a:t>
            </a:r>
            <a:r>
              <a:rPr lang="zh-CN" altLang="zh-CN" sz="2400" dirty="0" smtClean="0"/>
              <a:t>针刺疗法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《灵枢</a:t>
            </a:r>
            <a:r>
              <a:rPr lang="en-US" altLang="zh-CN" sz="2400" b="1" u="sng" dirty="0" smtClean="0">
                <a:solidFill>
                  <a:schemeClr val="accent5"/>
                </a:solidFill>
              </a:rPr>
              <a:t>》</a:t>
            </a:r>
            <a:endParaRPr lang="en-US" altLang="zh-CN" sz="2400" b="1" u="sng" dirty="0" smtClean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药物学</a:t>
            </a:r>
            <a:r>
              <a:rPr lang="zh-CN" altLang="en-US" sz="2400" dirty="0" smtClean="0"/>
              <a:t>：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《神农本草经》</a:t>
            </a:r>
            <a:r>
              <a:rPr lang="zh-CN" altLang="en-US" sz="2400" dirty="0"/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《难经》</a:t>
            </a:r>
            <a:r>
              <a:rPr lang="zh-CN" altLang="zh-CN" sz="2400" dirty="0"/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《伤寒杂病论》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四诊：</a:t>
            </a:r>
            <a:r>
              <a:rPr lang="zh-CN" altLang="zh-CN" sz="2400" dirty="0" smtClean="0"/>
              <a:t>汉代</a:t>
            </a:r>
            <a:r>
              <a:rPr lang="zh-CN" altLang="en-US" sz="2400" dirty="0" smtClean="0"/>
              <a:t>，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望</a:t>
            </a:r>
            <a:r>
              <a:rPr lang="zh-CN" altLang="zh-CN" sz="2400" b="1" u="sng" dirty="0">
                <a:solidFill>
                  <a:schemeClr val="accent5"/>
                </a:solidFill>
              </a:rPr>
              <a:t>、闻、问、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切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439293" y="1079471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7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3.3.2.2 </a:t>
            </a:r>
            <a:r>
              <a:rPr lang="zh-CN" altLang="en-US" sz="1600" dirty="0"/>
              <a:t>传统中医药学的文化描述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9320"/>
            <a:ext cx="10515600" cy="5573424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3.3.2.2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zh-CN" sz="2800" dirty="0">
                <a:latin typeface="+mj-ea"/>
                <a:ea typeface="+mj-ea"/>
              </a:rPr>
              <a:t>古代经典医学著作</a:t>
            </a:r>
            <a:r>
              <a:rPr lang="zh-CN" altLang="en-US" sz="2800" dirty="0">
                <a:latin typeface="+mj-ea"/>
                <a:ea typeface="+mj-ea"/>
              </a:rPr>
              <a:t>及</a:t>
            </a:r>
            <a:r>
              <a:rPr lang="zh-CN" altLang="en-US" sz="2800" dirty="0" smtClean="0">
                <a:latin typeface="+mj-ea"/>
                <a:ea typeface="+mj-ea"/>
              </a:rPr>
              <a:t>成就</a:t>
            </a:r>
            <a:r>
              <a:rPr lang="zh-CN" altLang="en-US" dirty="0" smtClean="0">
                <a:solidFill>
                  <a:srgbClr val="4472C4"/>
                </a:solidFill>
              </a:rPr>
              <a:t>★</a:t>
            </a:r>
            <a:r>
              <a:rPr lang="zh-CN" altLang="en-US" dirty="0">
                <a:solidFill>
                  <a:srgbClr val="4472C4"/>
                </a:solidFill>
              </a:rPr>
              <a:t>★</a:t>
            </a:r>
            <a:endParaRPr lang="zh-C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本草：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西汉</a:t>
            </a:r>
            <a:r>
              <a:rPr lang="zh-CN" altLang="zh-CN" sz="2400" dirty="0" smtClean="0"/>
              <a:t>出现，</a:t>
            </a:r>
            <a:r>
              <a:rPr lang="zh-CN" altLang="zh-CN" sz="2400" dirty="0"/>
              <a:t>中国</a:t>
            </a:r>
            <a:r>
              <a:rPr lang="zh-CN" altLang="zh-CN" sz="2400" dirty="0" smtClean="0"/>
              <a:t>古代药学</a:t>
            </a:r>
            <a:r>
              <a:rPr lang="zh-CN" altLang="zh-CN" sz="2400" dirty="0"/>
              <a:t>，又称“本草”之</a:t>
            </a:r>
            <a:r>
              <a:rPr lang="zh-CN" altLang="zh-CN" sz="2400" dirty="0" smtClean="0"/>
              <a:t>学。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南朝道士</a:t>
            </a:r>
            <a:r>
              <a:rPr lang="zh-CN" altLang="zh-CN" sz="2400" b="1" u="sng" dirty="0">
                <a:solidFill>
                  <a:schemeClr val="accent5"/>
                </a:solidFill>
              </a:rPr>
              <a:t>陶弘景</a:t>
            </a:r>
            <a:r>
              <a:rPr lang="zh-CN" altLang="zh-CN" sz="2400" dirty="0"/>
              <a:t>补充修订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《神农本草经》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，</a:t>
            </a:r>
            <a:r>
              <a:rPr lang="zh-CN" altLang="zh-CN" sz="2400" dirty="0" smtClean="0"/>
              <a:t>现存最早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药学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专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书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明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李时珍《本草纲目》</a:t>
            </a:r>
            <a:r>
              <a:rPr lang="zh-CN" altLang="zh-CN" sz="2400" dirty="0" smtClean="0"/>
              <a:t>，药学百科全书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西晋</a:t>
            </a:r>
            <a:r>
              <a:rPr lang="zh-CN" altLang="zh-CN" sz="2400" b="1" u="sng" dirty="0">
                <a:solidFill>
                  <a:schemeClr val="accent5"/>
                </a:solidFill>
              </a:rPr>
              <a:t>王叔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和《脉经》</a:t>
            </a:r>
            <a:r>
              <a:rPr lang="zh-CN" altLang="zh-CN" sz="2400" dirty="0"/>
              <a:t>，首次将脉</a:t>
            </a:r>
            <a:r>
              <a:rPr lang="zh-CN" altLang="zh-CN" sz="2400" dirty="0" smtClean="0"/>
              <a:t>诊规范化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皇甫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谧《针灸甲乙经》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，</a:t>
            </a:r>
            <a:r>
              <a:rPr lang="zh-CN" altLang="zh-CN" sz="2400" dirty="0" smtClean="0"/>
              <a:t>针灸学第一部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隋唐孙思邈</a:t>
            </a:r>
            <a:r>
              <a:rPr lang="zh-CN" altLang="zh-CN" sz="2400" dirty="0"/>
              <a:t>、王焘的《千金要方》</a:t>
            </a:r>
            <a:r>
              <a:rPr lang="zh-CN" altLang="zh-CN" sz="2400" dirty="0" smtClean="0"/>
              <a:t>《千金翼方》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临床</a:t>
            </a:r>
            <a:r>
              <a:rPr lang="zh-CN" altLang="zh-CN" sz="2400" dirty="0"/>
              <a:t>治疗方剂</a:t>
            </a:r>
            <a:r>
              <a:rPr lang="zh-CN" altLang="zh-CN" sz="2400" dirty="0" smtClean="0"/>
              <a:t>发展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宋代《洗冤录》</a:t>
            </a:r>
            <a:r>
              <a:rPr lang="zh-CN" altLang="en-US" sz="2400" dirty="0"/>
              <a:t>，</a:t>
            </a:r>
            <a:r>
              <a:rPr lang="zh-CN" altLang="zh-CN" sz="2400" dirty="0" smtClean="0"/>
              <a:t>世界</a:t>
            </a:r>
            <a:r>
              <a:rPr lang="zh-CN" altLang="zh-CN" sz="2400" dirty="0"/>
              <a:t>少见的</a:t>
            </a:r>
            <a:r>
              <a:rPr lang="zh-CN" altLang="zh-CN" sz="2400" b="1" u="sng" dirty="0">
                <a:solidFill>
                  <a:schemeClr val="accent5"/>
                </a:solidFill>
              </a:rPr>
              <a:t>法医</a:t>
            </a:r>
            <a:r>
              <a:rPr lang="zh-CN" altLang="zh-CN" sz="2400" dirty="0"/>
              <a:t>专著</a:t>
            </a:r>
            <a:r>
              <a:rPr lang="zh-CN" altLang="zh-CN" sz="2400" dirty="0" smtClean="0"/>
              <a:t>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明清</a:t>
            </a:r>
            <a:r>
              <a:rPr lang="zh-CN" altLang="zh-CN" sz="2400" dirty="0" smtClean="0"/>
              <a:t>，至少</a:t>
            </a:r>
            <a:r>
              <a:rPr lang="zh-CN" altLang="zh-CN" sz="2400" dirty="0"/>
              <a:t>在</a:t>
            </a:r>
            <a:r>
              <a:rPr lang="en-US" altLang="zh-CN" sz="2400" dirty="0"/>
              <a:t>16</a:t>
            </a:r>
            <a:r>
              <a:rPr lang="zh-CN" altLang="zh-CN" sz="2400" dirty="0"/>
              <a:t>世纪</a:t>
            </a:r>
            <a:r>
              <a:rPr lang="zh-CN" altLang="zh-CN" sz="2400" dirty="0" smtClean="0"/>
              <a:t>已用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人痘接种</a:t>
            </a:r>
            <a:r>
              <a:rPr lang="zh-CN" altLang="zh-CN" sz="2400" dirty="0"/>
              <a:t>的方法预防天花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695283" y="111576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7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8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9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3.3.2.2 </a:t>
            </a:r>
            <a:r>
              <a:rPr lang="zh-CN" altLang="en-US" sz="1600" dirty="0"/>
              <a:t>传统中医药学的文化描述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我国古代著名的法医学专著</a:t>
            </a:r>
            <a:r>
              <a:rPr lang="en-US" altLang="zh-CN" sz="2400" dirty="0"/>
              <a:t>《</a:t>
            </a:r>
            <a:r>
              <a:rPr lang="zh-CN" altLang="en-US" sz="2400" dirty="0"/>
              <a:t>洗冤录</a:t>
            </a:r>
            <a:r>
              <a:rPr lang="en-US" altLang="zh-CN" sz="2400" dirty="0"/>
              <a:t>》</a:t>
            </a:r>
            <a:r>
              <a:rPr lang="zh-CN" altLang="en-US" sz="2400" dirty="0"/>
              <a:t>的成书时代是（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唐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宋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元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明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我国古代著名的法医学专著</a:t>
            </a:r>
            <a:r>
              <a:rPr lang="en-US" altLang="zh-CN" sz="2400" dirty="0"/>
              <a:t>《</a:t>
            </a:r>
            <a:r>
              <a:rPr lang="zh-CN" altLang="en-US" sz="2400" dirty="0"/>
              <a:t>洗冤录</a:t>
            </a:r>
            <a:r>
              <a:rPr lang="en-US" altLang="zh-CN" sz="2400" dirty="0"/>
              <a:t>》</a:t>
            </a:r>
            <a:r>
              <a:rPr lang="zh-CN" altLang="en-US" sz="2400" dirty="0"/>
              <a:t>的成书时代是（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唐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宋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元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明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下列选项中，属于我国古代医学“四诊”技术的有（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望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查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问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闻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切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下列医学文献中，以针刺疗法为主的文献是（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:《</a:t>
            </a:r>
            <a:r>
              <a:rPr lang="zh-CN" altLang="en-US" sz="2400" dirty="0"/>
              <a:t>素问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B:《</a:t>
            </a:r>
            <a:r>
              <a:rPr lang="zh-CN" altLang="en-US" sz="2400" dirty="0"/>
              <a:t>灵枢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C:《</a:t>
            </a:r>
            <a:r>
              <a:rPr lang="zh-CN" altLang="en-US" sz="2400" dirty="0"/>
              <a:t>难经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D:《</a:t>
            </a:r>
            <a:r>
              <a:rPr lang="zh-CN" altLang="en-US" sz="2400" dirty="0"/>
              <a:t>伤寒杂病论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我国针灸学的第一部专著</a:t>
            </a:r>
            <a:r>
              <a:rPr lang="en-US" altLang="zh-CN" sz="2400" dirty="0"/>
              <a:t>《</a:t>
            </a:r>
            <a:r>
              <a:rPr lang="zh-CN" altLang="en-US" sz="2400" dirty="0"/>
              <a:t>针灸甲乙经</a:t>
            </a:r>
            <a:r>
              <a:rPr lang="en-US" altLang="zh-CN" sz="2400" dirty="0"/>
              <a:t>》</a:t>
            </a:r>
            <a:r>
              <a:rPr lang="zh-CN" altLang="en-US" sz="2400" dirty="0"/>
              <a:t>的作者是（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皇甫谧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王叔和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孙思邈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李时珍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3.3.3.1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四大</a:t>
            </a:r>
            <a:r>
              <a:rPr lang="zh-CN" altLang="en-US" sz="2800" dirty="0" smtClean="0">
                <a:latin typeface="+mj-ea"/>
                <a:ea typeface="+mj-ea"/>
              </a:rPr>
              <a:t>发明</a:t>
            </a:r>
            <a:r>
              <a:rPr lang="zh-CN" altLang="en-US" sz="28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造纸术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发明者</a:t>
            </a:r>
            <a:r>
              <a:rPr lang="zh-CN" altLang="en-US" sz="2400" dirty="0"/>
              <a:t>传说是东汉</a:t>
            </a:r>
            <a:r>
              <a:rPr lang="zh-CN" altLang="en-US" sz="2400" dirty="0" smtClean="0"/>
              <a:t>时期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蔡伦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sz="2400" b="1" u="sng" dirty="0">
                <a:solidFill>
                  <a:schemeClr val="accent5"/>
                </a:solidFill>
              </a:rPr>
              <a:t>6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世纪起</a:t>
            </a:r>
            <a:r>
              <a:rPr lang="zh-CN" altLang="en-US" sz="2400" dirty="0"/>
              <a:t>，造纸术开始向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东南亚</a:t>
            </a:r>
            <a:r>
              <a:rPr lang="zh-CN" altLang="en-US" sz="2400" dirty="0"/>
              <a:t>国家</a:t>
            </a:r>
            <a:r>
              <a:rPr lang="zh-CN" altLang="en-US" sz="2400" dirty="0" smtClean="0"/>
              <a:t>流传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sz="2400" b="1" u="sng" dirty="0">
                <a:solidFill>
                  <a:schemeClr val="accent5"/>
                </a:solidFill>
              </a:rPr>
              <a:t>8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世纪</a:t>
            </a:r>
            <a:r>
              <a:rPr lang="zh-CN" altLang="en-US" sz="2400" dirty="0"/>
              <a:t>传到了中东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阿拉伯国家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sz="2400" b="1" u="sng" dirty="0">
                <a:solidFill>
                  <a:schemeClr val="accent5"/>
                </a:solidFill>
              </a:rPr>
              <a:t>12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世纪</a:t>
            </a:r>
            <a:r>
              <a:rPr lang="zh-CN" altLang="en-US" sz="2400" dirty="0"/>
              <a:t>传入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欧洲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sz="2400" b="1" u="sng" dirty="0">
                <a:solidFill>
                  <a:schemeClr val="accent5"/>
                </a:solidFill>
              </a:rPr>
              <a:t>16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世纪</a:t>
            </a:r>
            <a:r>
              <a:rPr lang="zh-CN" altLang="en-US" sz="2400" dirty="0"/>
              <a:t>，欧洲人才普遍用</a:t>
            </a:r>
            <a:r>
              <a:rPr lang="zh-CN" altLang="en-US" sz="2400" dirty="0" smtClean="0"/>
              <a:t>纸。</a:t>
            </a:r>
            <a:endParaRPr lang="en-US" altLang="zh-CN" sz="2400" dirty="0" smtClean="0"/>
          </a:p>
          <a:p>
            <a:r>
              <a:rPr lang="zh-CN" altLang="en-US" sz="2800" dirty="0">
                <a:latin typeface="+mj-ea"/>
                <a:ea typeface="+mj-ea"/>
              </a:rPr>
              <a:t>意义</a:t>
            </a:r>
            <a:r>
              <a:rPr lang="zh-CN" altLang="en-US" sz="2400" dirty="0" smtClean="0"/>
              <a:t>：对</a:t>
            </a:r>
            <a:r>
              <a:rPr lang="zh-CN" altLang="en-US" sz="2400" dirty="0"/>
              <a:t>世界</a:t>
            </a:r>
            <a:r>
              <a:rPr lang="zh-CN" altLang="en-US" sz="2400" dirty="0" smtClean="0"/>
              <a:t>各国文化</a:t>
            </a:r>
            <a:r>
              <a:rPr lang="zh-CN" altLang="en-US" sz="2400" dirty="0"/>
              <a:t>、教育、政治、经济的发展</a:t>
            </a:r>
            <a:r>
              <a:rPr lang="zh-CN" altLang="en-US" sz="2400" dirty="0" smtClean="0"/>
              <a:t>提供有利</a:t>
            </a:r>
            <a:r>
              <a:rPr lang="zh-CN" altLang="en-US" sz="2400" dirty="0"/>
              <a:t>条件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8515" y="132891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23657" y="1328914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96989" y="13277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714" y="2022839"/>
            <a:ext cx="3362325" cy="3790950"/>
          </a:xfrm>
          <a:prstGeom prst="rect">
            <a:avLst/>
          </a:prstGeom>
        </p:spPr>
      </p:pic>
      <p:sp>
        <p:nvSpPr>
          <p:cNvPr id="9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3.3.3.1 </a:t>
            </a:r>
            <a:r>
              <a:rPr lang="zh-CN" altLang="en-US" sz="1600" dirty="0"/>
              <a:t>中国传统技术的历史地位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74704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3.1.1</a:t>
            </a:r>
            <a:r>
              <a:rPr lang="zh-CN" altLang="en-US" sz="2400" dirty="0" smtClean="0">
                <a:latin typeface="+mj-ea"/>
                <a:ea typeface="+mj-ea"/>
              </a:rPr>
              <a:t>：农业的起源与发展</a:t>
            </a:r>
            <a:endParaRPr lang="en-US" altLang="zh-CN" sz="2400" dirty="0" smtClean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1780373"/>
            <a:ext cx="7358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新石器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农业的起源</a:t>
            </a:r>
            <a:endParaRPr lang="en-US" altLang="zh-CN" sz="20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夏商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夏代人们发明观察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星象物候的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办法</a:t>
            </a:r>
            <a:endParaRPr lang="en-US" altLang="zh-CN" sz="20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秦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秦始皇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废封建为郡县，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统一全国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的农业生产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管理</a:t>
            </a:r>
            <a:endParaRPr lang="zh-CN" altLang="en-US" sz="20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汉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第一</a:t>
            </a:r>
            <a:r>
              <a:rPr lang="zh-CN" altLang="en-US" sz="20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个农业</a:t>
            </a:r>
            <a:r>
              <a:rPr lang="zh-CN" altLang="en-US" sz="20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盛世</a:t>
            </a:r>
            <a:r>
              <a:rPr lang="zh-CN" altLang="en-US" sz="2000" dirty="0">
                <a:solidFill>
                  <a:srgbClr val="4472C4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★</a:t>
            </a:r>
            <a:endParaRPr lang="zh-CN" altLang="en-US" sz="20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隋唐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农业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生产发展全面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高涨</a:t>
            </a:r>
            <a:endParaRPr lang="zh-CN" altLang="en-US" sz="20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宋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南宋时期南方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形成稻麦两熟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制，农书大量出现</a:t>
            </a:r>
            <a:endParaRPr lang="zh-CN" altLang="en-US" sz="20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明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清</a:t>
            </a:r>
            <a:r>
              <a:rPr lang="en-US" altLang="zh-CN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——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丈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田亩、订定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赋税，编造赋役</a:t>
            </a:r>
            <a:r>
              <a: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黄册和鱼鳞</a:t>
            </a:r>
            <a:r>
              <a:rPr lang="zh-CN" altLang="en-US" sz="20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图册</a:t>
            </a:r>
            <a:endParaRPr lang="zh-CN" altLang="en-US" sz="20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022467" y="2010857"/>
            <a:ext cx="0" cy="424800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120425" y="184872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农政</a:t>
            </a:r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文化</a:t>
            </a:r>
            <a:r>
              <a:rPr lang="zh-CN" altLang="en-US" sz="2000" dirty="0">
                <a:solidFill>
                  <a:srgbClr val="4472C4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★</a:t>
            </a:r>
            <a:endParaRPr lang="zh-CN" altLang="en-US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20395" y="2249895"/>
            <a:ext cx="3923607" cy="599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</a:t>
            </a:r>
            <a:r>
              <a:rPr lang="zh-CN" altLang="en-US" sz="2400" dirty="0">
                <a:solidFill>
                  <a:prstClr val="black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生产文化的</a:t>
            </a:r>
            <a:r>
              <a:rPr lang="zh-CN" altLang="en-US" sz="24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突出特征</a:t>
            </a:r>
            <a:endParaRPr lang="en-US" altLang="zh-CN" sz="2400" b="1" u="sng" dirty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020396" y="1563342"/>
            <a:ext cx="3923607" cy="461823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09610" y="3080436"/>
            <a:ext cx="1945179" cy="4572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农耕知识系统</a:t>
            </a:r>
            <a:endParaRPr lang="zh-CN" altLang="en-US" sz="2000" dirty="0" smtClean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09610" y="3849328"/>
            <a:ext cx="1945179" cy="4572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农耕灌溉系统</a:t>
            </a:r>
            <a:endParaRPr lang="zh-CN" altLang="en-US" sz="2000" dirty="0" smtClean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09610" y="4618220"/>
            <a:ext cx="1945179" cy="4572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农具应用系统</a:t>
            </a:r>
            <a:endParaRPr lang="zh-CN" altLang="en-US" sz="2000" dirty="0" smtClean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009610" y="5387112"/>
            <a:ext cx="1945179" cy="4572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农书流通系统</a:t>
            </a:r>
            <a:endParaRPr lang="zh-CN" altLang="en-US" sz="2000" dirty="0" smtClean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22420" y="384302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759470" y="191680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2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2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2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2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3.1.1.1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农耕知识系统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相传造纸术的发明者是蔡伦，他是（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先秦时期人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西汉时期人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东汉时期人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三国时期人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我国的造纸术传入欧洲是在（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公元</a:t>
            </a:r>
            <a:r>
              <a:rPr lang="en-US" altLang="zh-CN" sz="2400" dirty="0"/>
              <a:t>6</a:t>
            </a:r>
            <a:r>
              <a:rPr lang="zh-CN" altLang="en-US" sz="2400" dirty="0"/>
              <a:t>世纪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公元</a:t>
            </a:r>
            <a:r>
              <a:rPr lang="en-US" altLang="zh-CN" sz="2400" dirty="0"/>
              <a:t>8</a:t>
            </a:r>
            <a:r>
              <a:rPr lang="zh-CN" altLang="en-US" sz="2400" dirty="0"/>
              <a:t>世纪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公元</a:t>
            </a:r>
            <a:r>
              <a:rPr lang="en-US" altLang="zh-CN" sz="2400" dirty="0"/>
              <a:t>12</a:t>
            </a:r>
            <a:r>
              <a:rPr lang="zh-CN" altLang="en-US" sz="2400" dirty="0"/>
              <a:t>世纪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公元</a:t>
            </a:r>
            <a:r>
              <a:rPr lang="en-US" altLang="zh-CN" sz="2400" dirty="0"/>
              <a:t>16</a:t>
            </a:r>
            <a:r>
              <a:rPr lang="zh-CN" altLang="en-US" sz="2400" dirty="0"/>
              <a:t>世纪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901543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3.3.2.1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四大</a:t>
            </a:r>
            <a:r>
              <a:rPr lang="zh-CN" altLang="en-US" sz="2400" dirty="0" smtClean="0">
                <a:latin typeface="+mj-ea"/>
                <a:ea typeface="+mj-ea"/>
              </a:rPr>
              <a:t>发明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★★★</a:t>
            </a:r>
            <a:endParaRPr lang="zh-CN" altLang="en-US" dirty="0"/>
          </a:p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印刷术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唐代</a:t>
            </a:r>
            <a:r>
              <a:rPr lang="zh-CN" altLang="en-US" b="1" u="sng" dirty="0">
                <a:solidFill>
                  <a:schemeClr val="accent5"/>
                </a:solidFill>
              </a:rPr>
              <a:t>初年</a:t>
            </a:r>
            <a:r>
              <a:rPr lang="zh-CN" altLang="en-US" dirty="0"/>
              <a:t>，我国已出现了</a:t>
            </a:r>
            <a:r>
              <a:rPr lang="zh-CN" altLang="en-US" b="1" u="sng" dirty="0">
                <a:solidFill>
                  <a:schemeClr val="accent5"/>
                </a:solidFill>
              </a:rPr>
              <a:t>雕版</a:t>
            </a:r>
            <a:r>
              <a:rPr lang="zh-CN" altLang="en-US" dirty="0"/>
              <a:t>印刷技术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宋仁宗时期</a:t>
            </a:r>
            <a:r>
              <a:rPr lang="zh-CN" altLang="en-US" b="1" u="sng" dirty="0">
                <a:solidFill>
                  <a:schemeClr val="accent5"/>
                </a:solidFill>
              </a:rPr>
              <a:t>毕昇</a:t>
            </a:r>
            <a:r>
              <a:rPr lang="zh-CN" altLang="en-US" dirty="0"/>
              <a:t>发明了</a:t>
            </a:r>
            <a:r>
              <a:rPr lang="zh-CN" altLang="en-US" b="1" u="sng" dirty="0">
                <a:solidFill>
                  <a:schemeClr val="accent5"/>
                </a:solidFill>
              </a:rPr>
              <a:t>活字印刷术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b="1" u="sng" dirty="0">
                <a:solidFill>
                  <a:schemeClr val="accent5"/>
                </a:solidFill>
              </a:rPr>
              <a:t>8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时，雕版印刷术传入</a:t>
            </a:r>
            <a:r>
              <a:rPr lang="zh-CN" altLang="en-US" b="1" u="sng" dirty="0">
                <a:solidFill>
                  <a:schemeClr val="accent5"/>
                </a:solidFill>
              </a:rPr>
              <a:t>日本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b="1" u="sng" dirty="0">
                <a:solidFill>
                  <a:schemeClr val="accent5"/>
                </a:solidFill>
              </a:rPr>
              <a:t>14~15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，雕版与活字印刷开始并行</a:t>
            </a:r>
            <a:r>
              <a:rPr lang="zh-CN" altLang="en-US" b="1" u="sng" dirty="0">
                <a:solidFill>
                  <a:schemeClr val="accent5"/>
                </a:solidFill>
              </a:rPr>
              <a:t>欧洲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意义</a:t>
            </a:r>
            <a:r>
              <a:rPr lang="zh-CN" altLang="en-US" dirty="0" smtClean="0"/>
              <a:t>：带来明清</a:t>
            </a:r>
            <a:r>
              <a:rPr lang="zh-CN" altLang="en-US" dirty="0"/>
              <a:t>文化的繁荣，</a:t>
            </a:r>
            <a:r>
              <a:rPr lang="zh-CN" altLang="en-US" dirty="0" smtClean="0"/>
              <a:t>促进欧洲</a:t>
            </a:r>
            <a:r>
              <a:rPr lang="zh-CN" altLang="en-US" dirty="0"/>
              <a:t>的宗教改革运动，</a:t>
            </a:r>
            <a:r>
              <a:rPr lang="zh-CN" altLang="en-US" dirty="0" smtClean="0"/>
              <a:t>推动世界</a:t>
            </a:r>
            <a:r>
              <a:rPr lang="zh-CN" altLang="en-US" dirty="0"/>
              <a:t>各国思想文化的交流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8515" y="132891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23657" y="1328914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96989" y="13277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6227" y="1933141"/>
            <a:ext cx="2907573" cy="3942669"/>
          </a:xfrm>
          <a:prstGeom prst="rect">
            <a:avLst/>
          </a:prstGeom>
        </p:spPr>
      </p:pic>
      <p:sp>
        <p:nvSpPr>
          <p:cNvPr id="9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3.2.2.1 </a:t>
            </a:r>
            <a:r>
              <a:rPr lang="zh-CN" altLang="en-US" sz="1600" dirty="0"/>
              <a:t>传统日常生活的家庭单元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901543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3.3.3.1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四大</a:t>
            </a:r>
            <a:r>
              <a:rPr lang="zh-CN" altLang="en-US" sz="2400" dirty="0" smtClean="0">
                <a:latin typeface="+mj-ea"/>
                <a:ea typeface="+mj-ea"/>
              </a:rPr>
              <a:t>发明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★★★</a:t>
            </a:r>
            <a:endParaRPr lang="zh-CN" altLang="en-US" dirty="0"/>
          </a:p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印刷术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唐代</a:t>
            </a:r>
            <a:r>
              <a:rPr lang="zh-CN" altLang="en-US" b="1" u="sng" dirty="0">
                <a:solidFill>
                  <a:schemeClr val="accent5"/>
                </a:solidFill>
              </a:rPr>
              <a:t>初年</a:t>
            </a:r>
            <a:r>
              <a:rPr lang="zh-CN" altLang="en-US" dirty="0"/>
              <a:t>，我国已出现了</a:t>
            </a:r>
            <a:r>
              <a:rPr lang="zh-CN" altLang="en-US" b="1" u="sng" dirty="0">
                <a:solidFill>
                  <a:schemeClr val="accent5"/>
                </a:solidFill>
              </a:rPr>
              <a:t>雕版</a:t>
            </a:r>
            <a:r>
              <a:rPr lang="zh-CN" altLang="en-US" dirty="0"/>
              <a:t>印刷技术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宋仁宗时期</a:t>
            </a:r>
            <a:r>
              <a:rPr lang="zh-CN" altLang="en-US" b="1" u="sng" dirty="0">
                <a:solidFill>
                  <a:schemeClr val="accent5"/>
                </a:solidFill>
              </a:rPr>
              <a:t>毕昇</a:t>
            </a:r>
            <a:r>
              <a:rPr lang="zh-CN" altLang="en-US" dirty="0"/>
              <a:t>发明了</a:t>
            </a:r>
            <a:r>
              <a:rPr lang="zh-CN" altLang="en-US" b="1" u="sng" dirty="0">
                <a:solidFill>
                  <a:schemeClr val="accent5"/>
                </a:solidFill>
              </a:rPr>
              <a:t>活字印刷术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b="1" u="sng" dirty="0">
                <a:solidFill>
                  <a:schemeClr val="accent5"/>
                </a:solidFill>
              </a:rPr>
              <a:t>8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时，雕版印刷术传入</a:t>
            </a:r>
            <a:r>
              <a:rPr lang="zh-CN" altLang="en-US" b="1" u="sng" dirty="0">
                <a:solidFill>
                  <a:schemeClr val="accent5"/>
                </a:solidFill>
              </a:rPr>
              <a:t>日本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b="1" u="sng" dirty="0">
                <a:solidFill>
                  <a:schemeClr val="accent5"/>
                </a:solidFill>
              </a:rPr>
              <a:t>14~15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，雕版与活字印刷开始并行</a:t>
            </a:r>
            <a:r>
              <a:rPr lang="zh-CN" altLang="en-US" b="1" u="sng" dirty="0">
                <a:solidFill>
                  <a:schemeClr val="accent5"/>
                </a:solidFill>
              </a:rPr>
              <a:t>欧洲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意义</a:t>
            </a:r>
            <a:r>
              <a:rPr lang="zh-CN" altLang="en-US" dirty="0" smtClean="0"/>
              <a:t>：带来明清</a:t>
            </a:r>
            <a:r>
              <a:rPr lang="zh-CN" altLang="en-US" dirty="0"/>
              <a:t>文化的繁荣，</a:t>
            </a:r>
            <a:r>
              <a:rPr lang="zh-CN" altLang="en-US" dirty="0" smtClean="0"/>
              <a:t>促进欧洲</a:t>
            </a:r>
            <a:r>
              <a:rPr lang="zh-CN" altLang="en-US" dirty="0"/>
              <a:t>的宗教改革运动，</a:t>
            </a:r>
            <a:r>
              <a:rPr lang="zh-CN" altLang="en-US" dirty="0" smtClean="0"/>
              <a:t>推动世界</a:t>
            </a:r>
            <a:r>
              <a:rPr lang="zh-CN" altLang="en-US" dirty="0"/>
              <a:t>各国思想文化的交流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8515" y="132891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23657" y="1328914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96989" y="13277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-1" r="27132" b="6067"/>
          <a:stretch>
            <a:fillRect/>
          </a:stretch>
        </p:blipFill>
        <p:spPr>
          <a:xfrm>
            <a:off x="8082099" y="3062183"/>
            <a:ext cx="3470366" cy="2979389"/>
          </a:xfrm>
          <a:prstGeom prst="rect">
            <a:avLst/>
          </a:prstGeom>
        </p:spPr>
      </p:pic>
      <p:sp>
        <p:nvSpPr>
          <p:cNvPr id="9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3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7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3.3.3.1 </a:t>
            </a:r>
            <a:r>
              <a:rPr lang="zh-CN" altLang="en-US" sz="1600" dirty="0"/>
              <a:t>中国传统技术的历史地位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宋仁宗时期，发明活字印刷术的是 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蔡伦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鲁班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李耳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毕</a:t>
            </a:r>
            <a:r>
              <a:rPr lang="zh-CN" altLang="en-US" sz="2400" dirty="0"/>
              <a:t>昇</a:t>
            </a:r>
            <a:r>
              <a:rPr lang="en-US" altLang="zh-CN" sz="2400" dirty="0"/>
              <a:t>"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印刷术传入日本的时间</a:t>
            </a:r>
            <a:r>
              <a:rPr lang="zh-CN" altLang="en-US" sz="2400" dirty="0" smtClean="0"/>
              <a:t>是（  ）</a:t>
            </a:r>
            <a:r>
              <a:rPr lang="en-US" altLang="zh-CN" sz="2400" dirty="0" smtClean="0"/>
              <a:t>    </a:t>
            </a:r>
            <a:endParaRPr lang="en-US" altLang="zh-CN" sz="2400" dirty="0" smtClean="0"/>
          </a:p>
          <a:p>
            <a:r>
              <a:rPr lang="en-US" altLang="zh-CN" sz="2400" dirty="0" smtClean="0"/>
              <a:t>A.8</a:t>
            </a:r>
            <a:r>
              <a:rPr lang="zh-CN" altLang="en-US" sz="2400" dirty="0"/>
              <a:t>世纪 </a:t>
            </a:r>
            <a:endParaRPr lang="en-US" altLang="zh-CN" sz="2400" dirty="0" smtClean="0"/>
          </a:p>
          <a:p>
            <a:r>
              <a:rPr lang="en-US" altLang="zh-CN" sz="2400" dirty="0" smtClean="0"/>
              <a:t>B.9</a:t>
            </a:r>
            <a:r>
              <a:rPr lang="zh-CN" altLang="en-US" sz="2400" dirty="0" smtClean="0"/>
              <a:t>世纪</a:t>
            </a:r>
            <a:endParaRPr lang="en-US" altLang="zh-CN" sz="2400" dirty="0" smtClean="0"/>
          </a:p>
          <a:p>
            <a:r>
              <a:rPr lang="en-US" altLang="zh-CN" sz="2400" dirty="0" smtClean="0"/>
              <a:t>C.10</a:t>
            </a:r>
            <a:r>
              <a:rPr lang="zh-CN" altLang="en-US" sz="2400" dirty="0"/>
              <a:t>世纪 </a:t>
            </a:r>
            <a:endParaRPr lang="en-US" altLang="zh-CN" sz="2400" dirty="0" smtClean="0"/>
          </a:p>
          <a:p>
            <a:r>
              <a:rPr lang="en-US" altLang="zh-CN" sz="2400" dirty="0" smtClean="0"/>
              <a:t>D.11</a:t>
            </a:r>
            <a:r>
              <a:rPr lang="zh-CN" altLang="en-US" sz="2400" dirty="0" smtClean="0"/>
              <a:t>世纪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3.3.3.1</a:t>
            </a:r>
            <a:r>
              <a:rPr lang="zh-CN" altLang="en-US" sz="2400" dirty="0" smtClean="0">
                <a:latin typeface="+mj-ea"/>
                <a:ea typeface="+mj-ea"/>
              </a:rPr>
              <a:t>：四大发明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 smtClean="0"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火药</a:t>
            </a:r>
            <a:r>
              <a:rPr lang="zh-CN" altLang="en-US" sz="2400" dirty="0" smtClean="0">
                <a:latin typeface="+mj-ea"/>
                <a:ea typeface="+mj-ea"/>
              </a:rPr>
              <a:t>。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发明</a:t>
            </a:r>
            <a:r>
              <a:rPr lang="zh-CN" altLang="en-US" dirty="0"/>
              <a:t>至迟在</a:t>
            </a:r>
            <a:r>
              <a:rPr lang="zh-CN" altLang="en-US" b="1" u="sng" dirty="0">
                <a:solidFill>
                  <a:schemeClr val="accent5"/>
                </a:solidFill>
              </a:rPr>
              <a:t>唐朝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唐朝</a:t>
            </a:r>
            <a:r>
              <a:rPr lang="zh-CN" altLang="en-US" dirty="0"/>
              <a:t>末年已能生产火炮和</a:t>
            </a:r>
            <a:r>
              <a:rPr lang="zh-CN" altLang="en-US" dirty="0" smtClean="0"/>
              <a:t>火箭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北宋</a:t>
            </a:r>
            <a:r>
              <a:rPr lang="zh-CN" altLang="en-US" dirty="0"/>
              <a:t>时期已能制造用于军事的霹雳炮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南宋</a:t>
            </a:r>
            <a:r>
              <a:rPr lang="zh-CN" altLang="en-US" dirty="0"/>
              <a:t>发明了</a:t>
            </a:r>
            <a:r>
              <a:rPr lang="zh-CN" altLang="en-US" b="1" u="sng" dirty="0">
                <a:solidFill>
                  <a:schemeClr val="accent5"/>
                </a:solidFill>
              </a:rPr>
              <a:t>管形火器</a:t>
            </a:r>
            <a:r>
              <a:rPr lang="zh-CN" altLang="en-US" dirty="0"/>
              <a:t>，即近代枪炮的雏形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公元</a:t>
            </a:r>
            <a:r>
              <a:rPr lang="en-US" altLang="zh-CN" b="1" u="sng" dirty="0">
                <a:solidFill>
                  <a:schemeClr val="accent5"/>
                </a:solidFill>
              </a:rPr>
              <a:t>10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左右，</a:t>
            </a:r>
            <a:r>
              <a:rPr lang="zh-CN" altLang="en-US" b="1" u="sng" dirty="0">
                <a:solidFill>
                  <a:schemeClr val="accent5"/>
                </a:solidFill>
              </a:rPr>
              <a:t>蒙古人</a:t>
            </a:r>
            <a:r>
              <a:rPr lang="zh-CN" altLang="en-US" dirty="0"/>
              <a:t>和</a:t>
            </a:r>
            <a:r>
              <a:rPr lang="zh-CN" altLang="en-US" b="1" u="sng" dirty="0" smtClean="0">
                <a:solidFill>
                  <a:schemeClr val="accent5"/>
                </a:solidFill>
              </a:rPr>
              <a:t>阿拉伯人</a:t>
            </a:r>
            <a:r>
              <a:rPr lang="zh-CN" altLang="en-US" dirty="0" smtClean="0"/>
              <a:t>使用</a:t>
            </a:r>
            <a:r>
              <a:rPr lang="zh-CN" altLang="en-US" dirty="0"/>
              <a:t>火药</a:t>
            </a:r>
            <a:r>
              <a:rPr lang="zh-CN" altLang="en-US" dirty="0" smtClean="0"/>
              <a:t>火器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b="1" u="sng" dirty="0" smtClean="0">
                <a:solidFill>
                  <a:schemeClr val="accent5"/>
                </a:solidFill>
              </a:rPr>
              <a:t>13</a:t>
            </a:r>
            <a:r>
              <a:rPr lang="zh-CN" altLang="en-US" b="1" u="sng" dirty="0">
                <a:solidFill>
                  <a:schemeClr val="accent5"/>
                </a:solidFill>
              </a:rPr>
              <a:t>世纪</a:t>
            </a:r>
            <a:r>
              <a:rPr lang="zh-CN" altLang="en-US" dirty="0"/>
              <a:t>以后，火药</a:t>
            </a:r>
            <a:r>
              <a:rPr lang="zh-CN" altLang="en-US" b="1" u="sng" dirty="0">
                <a:solidFill>
                  <a:schemeClr val="accent5"/>
                </a:solidFill>
              </a:rPr>
              <a:t>传入欧洲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2400" dirty="0">
                <a:latin typeface="+mj-ea"/>
                <a:ea typeface="+mj-ea"/>
              </a:rPr>
              <a:t>意义</a:t>
            </a:r>
            <a:r>
              <a:rPr lang="zh-CN" altLang="en-US" dirty="0" smtClean="0"/>
              <a:t>：火药</a:t>
            </a:r>
            <a:r>
              <a:rPr lang="zh-CN" altLang="en-US" dirty="0"/>
              <a:t>在欧洲近代政治和商业发展史上发挥了极大的威力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8515" y="132891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23657" y="1328914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96989" y="13277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410" y="2176462"/>
            <a:ext cx="4743450" cy="2505075"/>
          </a:xfrm>
          <a:prstGeom prst="rect">
            <a:avLst/>
          </a:prstGeom>
        </p:spPr>
      </p:pic>
      <p:sp>
        <p:nvSpPr>
          <p:cNvPr id="9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3.3.3.1 </a:t>
            </a:r>
            <a:r>
              <a:rPr lang="zh-CN" altLang="en-US" sz="1600" dirty="0"/>
              <a:t>中国传统技术的历史地位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近代枪炮的雏形管形火器发明于（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唐代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北宋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南宋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元代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中国传统的技术文化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240236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3.3.3.1</a:t>
            </a:r>
            <a:r>
              <a:rPr lang="zh-CN" altLang="en-US" sz="2400" dirty="0" smtClean="0">
                <a:latin typeface="+mj-ea"/>
                <a:ea typeface="+mj-ea"/>
              </a:rPr>
              <a:t>：四大发明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 smtClean="0"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指南针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战国</a:t>
            </a:r>
            <a:r>
              <a:rPr lang="zh-CN" altLang="en-US" dirty="0" smtClean="0"/>
              <a:t>时期制成</a:t>
            </a:r>
            <a:r>
              <a:rPr lang="zh-CN" altLang="en-US" dirty="0"/>
              <a:t>了最初的指南针</a:t>
            </a:r>
            <a:r>
              <a:rPr lang="en-US" altLang="zh-CN" dirty="0"/>
              <a:t>——</a:t>
            </a:r>
            <a:r>
              <a:rPr lang="zh-CN" altLang="en-US" b="1" u="sng" dirty="0">
                <a:solidFill>
                  <a:schemeClr val="accent5"/>
                </a:solidFill>
              </a:rPr>
              <a:t>司南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北宋</a:t>
            </a:r>
            <a:r>
              <a:rPr lang="zh-CN" altLang="en-US" b="1" u="sng" dirty="0">
                <a:solidFill>
                  <a:schemeClr val="accent5"/>
                </a:solidFill>
              </a:rPr>
              <a:t>末年</a:t>
            </a:r>
            <a:r>
              <a:rPr lang="zh-CN" altLang="en-US" dirty="0" smtClean="0"/>
              <a:t>，指南针</a:t>
            </a:r>
            <a:r>
              <a:rPr lang="zh-CN" altLang="en-US" dirty="0"/>
              <a:t>已被用于航海贸易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宋代</a:t>
            </a:r>
            <a:r>
              <a:rPr lang="zh-CN" altLang="en-US" b="1" u="sng" dirty="0">
                <a:solidFill>
                  <a:schemeClr val="accent5"/>
                </a:solidFill>
              </a:rPr>
              <a:t>阿拉伯人</a:t>
            </a:r>
            <a:r>
              <a:rPr lang="zh-CN" altLang="en-US" dirty="0" smtClean="0"/>
              <a:t>学会使用指南针。</a:t>
            </a:r>
            <a:endParaRPr lang="en-US" altLang="zh-CN" dirty="0" smtClean="0"/>
          </a:p>
          <a:p>
            <a:r>
              <a:rPr lang="zh-CN" altLang="en-US" sz="2400" dirty="0" smtClean="0">
                <a:latin typeface="+mj-ea"/>
                <a:ea typeface="+mj-ea"/>
              </a:rPr>
              <a:t>意义</a:t>
            </a:r>
            <a:r>
              <a:rPr lang="zh-CN" altLang="en-US" dirty="0" smtClean="0"/>
              <a:t>：指南针</a:t>
            </a:r>
            <a:r>
              <a:rPr lang="zh-CN" altLang="en-US" b="1" u="sng" dirty="0">
                <a:solidFill>
                  <a:schemeClr val="accent5"/>
                </a:solidFill>
              </a:rPr>
              <a:t>是世界航海史上的划时代事件</a:t>
            </a:r>
            <a:r>
              <a:rPr lang="zh-CN" altLang="en-US" dirty="0"/>
              <a:t>。帮助哥伦布完成了震惊世界的地理大发现，促成了海上新航线的开辟，导致了世界市场的出现。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8515" y="132891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23657" y="1328914"/>
            <a:ext cx="399011" cy="399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96989" y="132779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122" name="Picture 2" descr="https://timgsa.baidu.com/timg?image&amp;quality=80&amp;size=b9999_10000&amp;sec=1512456587530&amp;di=6ba6885248f3bb9e2594ae62b74791fd&amp;imgtype=0&amp;src=http%3A%2F%2Fpic.qjimage.com%2Fmhrf005%2Fhigh%2Fmhrf-cpmh-83838f35x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586" y="2220170"/>
            <a:ext cx="4389664" cy="2926443"/>
          </a:xfrm>
          <a:prstGeom prst="rect">
            <a:avLst/>
          </a:prstGeom>
          <a:noFill/>
        </p:spPr>
      </p:pic>
      <p:sp>
        <p:nvSpPr>
          <p:cNvPr id="9" name="任意多边形 6"/>
          <p:cNvSpPr/>
          <p:nvPr/>
        </p:nvSpPr>
        <p:spPr>
          <a:xfrm>
            <a:off x="10105480" y="1115880"/>
            <a:ext cx="347753" cy="543785"/>
          </a:xfrm>
          <a:custGeom>
            <a:avLst/>
            <a:gdLst>
              <a:gd name="connsiteX0" fmla="*/ 0 w 253833"/>
              <a:gd name="connsiteY0" fmla="*/ 0 h 725514"/>
              <a:gd name="connsiteX1" fmla="*/ 126916 w 253833"/>
              <a:gd name="connsiteY1" fmla="*/ 0 h 725514"/>
              <a:gd name="connsiteX2" fmla="*/ 126916 w 253833"/>
              <a:gd name="connsiteY2" fmla="*/ 725514 h 725514"/>
              <a:gd name="connsiteX3" fmla="*/ 253833 w 253833"/>
              <a:gd name="connsiteY3" fmla="*/ 725514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0"/>
                </a:moveTo>
                <a:lnTo>
                  <a:pt x="126916" y="0"/>
                </a:lnTo>
                <a:lnTo>
                  <a:pt x="126916" y="725514"/>
                </a:lnTo>
                <a:lnTo>
                  <a:pt x="253833" y="72551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1" rIns="120401" bIns="34354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任意多边形 7"/>
          <p:cNvSpPr/>
          <p:nvPr/>
        </p:nvSpPr>
        <p:spPr>
          <a:xfrm>
            <a:off x="10105480" y="1115880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1" name="任意多边形 11"/>
          <p:cNvSpPr/>
          <p:nvPr/>
        </p:nvSpPr>
        <p:spPr>
          <a:xfrm>
            <a:off x="10105480" y="234921"/>
            <a:ext cx="347753" cy="880957"/>
          </a:xfrm>
          <a:custGeom>
            <a:avLst/>
            <a:gdLst>
              <a:gd name="connsiteX0" fmla="*/ 0 w 253833"/>
              <a:gd name="connsiteY0" fmla="*/ 725514 h 725514"/>
              <a:gd name="connsiteX1" fmla="*/ 126916 w 253833"/>
              <a:gd name="connsiteY1" fmla="*/ 725514 h 725514"/>
              <a:gd name="connsiteX2" fmla="*/ 126916 w 253833"/>
              <a:gd name="connsiteY2" fmla="*/ 0 h 725514"/>
              <a:gd name="connsiteX3" fmla="*/ 253833 w 253833"/>
              <a:gd name="connsiteY3" fmla="*/ 0 h 72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725514">
                <a:moveTo>
                  <a:pt x="0" y="725514"/>
                </a:moveTo>
                <a:lnTo>
                  <a:pt x="126916" y="725514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401" tIns="343542" rIns="120401" bIns="343541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任意多边形 40"/>
          <p:cNvSpPr/>
          <p:nvPr/>
        </p:nvSpPr>
        <p:spPr>
          <a:xfrm>
            <a:off x="8366714" y="880957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41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传统科学技术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44"/>
          <p:cNvSpPr/>
          <p:nvPr/>
        </p:nvSpPr>
        <p:spPr>
          <a:xfrm>
            <a:off x="10453234" y="475948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45"/>
          <p:cNvSpPr/>
          <p:nvPr/>
        </p:nvSpPr>
        <p:spPr>
          <a:xfrm>
            <a:off x="10453234" y="945791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中医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任意多边形 46"/>
          <p:cNvSpPr/>
          <p:nvPr/>
        </p:nvSpPr>
        <p:spPr>
          <a:xfrm>
            <a:off x="10453234" y="1396886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四大发明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932" y="125782"/>
            <a:ext cx="3126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3.3.3.1 </a:t>
            </a:r>
            <a:r>
              <a:rPr lang="zh-CN" altLang="en-US" sz="1600" dirty="0"/>
              <a:t>中国传统技术的历史地位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9822"/>
            <a:ext cx="11252201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农政</a:t>
            </a:r>
            <a:r>
              <a:rPr lang="zh-CN" altLang="en-US" sz="2800" dirty="0" smtClean="0">
                <a:latin typeface="+mj-ea"/>
                <a:ea typeface="+mj-ea"/>
              </a:rPr>
              <a:t>文化</a:t>
            </a:r>
            <a:endParaRPr lang="en-US" altLang="zh-CN" sz="2800" dirty="0" smtClean="0">
              <a:latin typeface="+mj-ea"/>
              <a:ea typeface="+mj-ea"/>
            </a:endParaRPr>
          </a:p>
          <a:p>
            <a:r>
              <a:rPr lang="en-US" altLang="zh-CN" sz="2800" dirty="0" smtClean="0">
                <a:latin typeface="+mj-ea"/>
                <a:ea typeface="+mj-ea"/>
              </a:rPr>
              <a:t>3.1.1.1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农耕知识系统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中国</a:t>
            </a:r>
            <a:r>
              <a:rPr lang="zh-CN" altLang="zh-CN" sz="2400" dirty="0"/>
              <a:t>传统农业生产文化的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主体</a:t>
            </a:r>
            <a:r>
              <a:rPr lang="zh-CN" altLang="zh-CN" sz="2400" dirty="0"/>
              <a:t>是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农耕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知识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zh-CN" altLang="zh-CN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农耕知识是</a:t>
            </a:r>
            <a:r>
              <a:rPr lang="zh-CN" altLang="zh-CN" sz="2400" dirty="0"/>
              <a:t>中国历代重视的国家知识</a:t>
            </a:r>
            <a:r>
              <a:rPr lang="zh-CN" altLang="zh-CN" sz="2400" dirty="0" smtClean="0"/>
              <a:t>。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唐《耒耜经》</a:t>
            </a:r>
            <a:r>
              <a:rPr lang="zh-CN" altLang="zh-CN" sz="2400" dirty="0"/>
              <a:t>和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《四时纂要》</a:t>
            </a:r>
            <a:r>
              <a:rPr lang="zh-CN" altLang="zh-CN" sz="2400" dirty="0" smtClean="0"/>
              <a:t>。</a:t>
            </a:r>
            <a:endParaRPr lang="zh-CN" altLang="zh-CN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农耕</a:t>
            </a:r>
            <a:r>
              <a:rPr lang="zh-CN" altLang="zh-CN" sz="2400" dirty="0"/>
              <a:t>知识</a:t>
            </a:r>
            <a:r>
              <a:rPr lang="zh-CN" altLang="zh-CN" sz="2400" dirty="0" smtClean="0"/>
              <a:t>有 “书库”</a:t>
            </a:r>
            <a:r>
              <a:rPr lang="zh-CN" altLang="zh-CN" sz="2400" dirty="0"/>
              <a:t>，即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宋代</a:t>
            </a:r>
            <a:r>
              <a:rPr lang="zh-CN" altLang="zh-CN" sz="2400" dirty="0" smtClean="0"/>
              <a:t>以来的</a:t>
            </a:r>
            <a:r>
              <a:rPr lang="zh-CN" altLang="zh-CN" sz="2400" dirty="0"/>
              <a:t>历代</a:t>
            </a:r>
            <a:r>
              <a:rPr lang="zh-CN" altLang="zh-CN" sz="2400" b="1" u="sng" dirty="0">
                <a:solidFill>
                  <a:schemeClr val="accent5"/>
                </a:solidFill>
              </a:rPr>
              <a:t>方志</a:t>
            </a:r>
            <a:r>
              <a:rPr lang="zh-CN" altLang="zh-CN" sz="2400" dirty="0"/>
              <a:t>，以此为世界其他农业所不及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农耕</a:t>
            </a:r>
            <a:r>
              <a:rPr lang="zh-CN" altLang="zh-CN" sz="2400" dirty="0"/>
              <a:t>知识有对应的农业节日庆典。</a:t>
            </a:r>
            <a:endParaRPr lang="zh-CN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285738" y="2030186"/>
            <a:ext cx="505791" cy="391886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3.1.1.1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农耕知识系统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8450" y="38285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333333"/>
                </a:solidFill>
                <a:latin typeface="Arial" panose="020B0604020202090204" pitchFamily="34" charset="0"/>
              </a:rPr>
              <a:t>lěi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90204" pitchFamily="34" charset="0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90204" pitchFamily="34" charset="0"/>
              </a:rPr>
              <a:t>sì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下列文献中，反映唐代农政思想的文献是（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:《</a:t>
            </a:r>
            <a:r>
              <a:rPr lang="zh-CN" altLang="en-US" sz="2400" dirty="0"/>
              <a:t>四民月令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B:《</a:t>
            </a:r>
            <a:r>
              <a:rPr lang="zh-CN" altLang="en-US" sz="2400" dirty="0"/>
              <a:t>四时纂要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C:《</a:t>
            </a:r>
            <a:r>
              <a:rPr lang="zh-CN" altLang="en-US" sz="2400" dirty="0"/>
              <a:t>齐民要术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D:《</a:t>
            </a:r>
            <a:r>
              <a:rPr lang="zh-CN" altLang="en-US" sz="2400" dirty="0"/>
              <a:t>天工开物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下列文献中，反映唐代农政思想的文献是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:《</a:t>
            </a:r>
            <a:r>
              <a:rPr lang="zh-CN" altLang="en-US" sz="2400" dirty="0"/>
              <a:t>四民月令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B:《</a:t>
            </a:r>
            <a:r>
              <a:rPr lang="zh-CN" altLang="en-US" sz="2400" dirty="0">
                <a:solidFill>
                  <a:srgbClr val="FF0000"/>
                </a:solidFill>
              </a:rPr>
              <a:t>四时纂要</a:t>
            </a:r>
            <a:r>
              <a:rPr lang="en-US" altLang="zh-CN" sz="2400" dirty="0">
                <a:solidFill>
                  <a:srgbClr val="FF0000"/>
                </a:solidFill>
              </a:rPr>
              <a:t>》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C:《</a:t>
            </a:r>
            <a:r>
              <a:rPr lang="zh-CN" altLang="en-US" sz="2400" dirty="0"/>
              <a:t>齐民要术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D:《</a:t>
            </a:r>
            <a:r>
              <a:rPr lang="zh-CN" altLang="en-US" sz="2400" dirty="0"/>
              <a:t>天工开物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25"/>
          <p:cNvSpPr/>
          <p:nvPr/>
        </p:nvSpPr>
        <p:spPr>
          <a:xfrm rot="5400000">
            <a:off x="-750973" y="2192722"/>
            <a:ext cx="3574989" cy="207304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9111" y="2310687"/>
            <a:ext cx="738664" cy="1837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第三章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-835090" y="2055088"/>
            <a:ext cx="3936719" cy="2348311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53052" y="2523440"/>
            <a:ext cx="85753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 smtClean="0">
                <a:latin typeface="华文行楷" panose="02010800040101010101" charset="-122"/>
                <a:ea typeface="华文行楷" panose="02010800040101010101" charset="-122"/>
                <a:cs typeface="方正汉简简体" panose="03000509000000000000" pitchFamily="65" charset="-122"/>
              </a:rPr>
              <a:t>中国传统的生产生活文化</a:t>
            </a:r>
            <a:endParaRPr lang="zh-CN" altLang="en-US" sz="6000" dirty="0" smtClean="0">
              <a:latin typeface="华文行楷" panose="02010800040101010101" charset="-122"/>
              <a:ea typeface="华文行楷" panose="02010800040101010101" charset="-122"/>
              <a:cs typeface="方正汉简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中国</a:t>
            </a:r>
            <a:r>
              <a:rPr lang="zh-CN" altLang="en-US" dirty="0"/>
              <a:t>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农耕灌溉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农耕灌溉</a:t>
            </a:r>
            <a:r>
              <a:rPr lang="zh-CN" altLang="zh-CN" sz="2400" dirty="0"/>
              <a:t>是中国农业生产文化的</a:t>
            </a:r>
            <a:r>
              <a:rPr lang="zh-CN" altLang="zh-CN" sz="2400" b="1" u="sng" dirty="0">
                <a:solidFill>
                  <a:schemeClr val="accent1">
                    <a:lumMod val="75000"/>
                  </a:schemeClr>
                </a:solidFill>
              </a:rPr>
              <a:t>主体</a:t>
            </a:r>
            <a:r>
              <a:rPr lang="zh-CN" altLang="zh-CN" sz="2400" b="1" u="sng" dirty="0" smtClean="0">
                <a:solidFill>
                  <a:schemeClr val="accent1">
                    <a:lumMod val="75000"/>
                  </a:schemeClr>
                </a:solidFill>
              </a:rPr>
              <a:t>内容</a:t>
            </a:r>
            <a:endParaRPr lang="en-US" altLang="zh-CN" sz="2400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农耕</a:t>
            </a:r>
            <a:r>
              <a:rPr lang="zh-CN" altLang="zh-CN" sz="2400" dirty="0"/>
              <a:t>灌溉遵循岁时</a:t>
            </a:r>
            <a:r>
              <a:rPr lang="zh-CN" altLang="zh-CN" sz="2400" dirty="0" smtClean="0"/>
              <a:t>历法，精华</a:t>
            </a:r>
            <a:r>
              <a:rPr lang="zh-CN" altLang="zh-CN" sz="2400" dirty="0"/>
              <a:t>是</a:t>
            </a:r>
            <a:r>
              <a:rPr lang="zh-CN" altLang="zh-CN" sz="2400" b="1" u="sng" dirty="0">
                <a:solidFill>
                  <a:schemeClr val="accent5"/>
                </a:solidFill>
              </a:rPr>
              <a:t>二十四节气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dirty="0" smtClean="0"/>
              <a:t>现存第一</a:t>
            </a:r>
            <a:r>
              <a:rPr lang="zh-CN" altLang="zh-CN" dirty="0"/>
              <a:t>部完整记录二十四节气名称的历史文献</a:t>
            </a:r>
            <a:r>
              <a:rPr lang="zh-CN" altLang="zh-CN" dirty="0" smtClean="0"/>
              <a:t>是</a:t>
            </a:r>
            <a:r>
              <a:rPr lang="zh-CN" altLang="zh-CN" b="1" u="sng" dirty="0" smtClean="0">
                <a:solidFill>
                  <a:schemeClr val="accent5"/>
                </a:solidFill>
              </a:rPr>
              <a:t>《淮南子》</a:t>
            </a:r>
            <a:endParaRPr lang="en-US" altLang="zh-CN" dirty="0" smtClean="0"/>
          </a:p>
          <a:p>
            <a:pPr marL="11430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西汉</a:t>
            </a:r>
            <a:r>
              <a:rPr lang="zh-CN" altLang="en-US" b="1" u="sng" dirty="0">
                <a:solidFill>
                  <a:schemeClr val="accent5"/>
                </a:solidFill>
              </a:rPr>
              <a:t>中期</a:t>
            </a:r>
            <a:r>
              <a:rPr lang="zh-CN" altLang="en-US" dirty="0" smtClean="0"/>
              <a:t>二十四节气被确定。</a:t>
            </a:r>
            <a:endParaRPr lang="en-US" altLang="zh-CN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46212" y="137538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农耕灌溉系统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中国</a:t>
            </a:r>
            <a:r>
              <a:rPr lang="zh-CN" altLang="en-US" dirty="0"/>
              <a:t>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6286500" cy="498714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农耕灌溉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 u="sng" dirty="0" smtClean="0">
                <a:solidFill>
                  <a:schemeClr val="accent5"/>
                </a:solidFill>
              </a:rPr>
              <a:t>二十四节气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zh-CN" altLang="en-US" dirty="0" smtClean="0"/>
              <a:t>立春</a:t>
            </a:r>
            <a:r>
              <a:rPr lang="zh-CN" altLang="en-US" dirty="0"/>
              <a:t>、雨水、惊蟄、春分、清明、谷雨、立夏、小满、芒种、夏至、小暑、大暑、立秋、处暑、白露、秋分、寒露、霜降、立冬、小雪、大雪、冬至、小寒、</a:t>
            </a:r>
            <a:r>
              <a:rPr lang="zh-CN" altLang="en-US" dirty="0" smtClean="0"/>
              <a:t>大寒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60338" y="1958985"/>
            <a:ext cx="2783862" cy="294003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latin typeface="+mj-ea"/>
                <a:ea typeface="+mj-ea"/>
              </a:rPr>
              <a:t>《</a:t>
            </a:r>
            <a:r>
              <a:rPr lang="zh-CN" altLang="en-US" sz="2400" dirty="0" smtClean="0">
                <a:latin typeface="+mj-ea"/>
                <a:ea typeface="+mj-ea"/>
              </a:rPr>
              <a:t>二十四节气歌</a:t>
            </a:r>
            <a:r>
              <a:rPr lang="en-US" altLang="zh-CN" sz="2400" dirty="0" smtClean="0">
                <a:latin typeface="+mj-ea"/>
                <a:ea typeface="+mj-ea"/>
              </a:rPr>
              <a:t>》</a:t>
            </a:r>
            <a:endParaRPr lang="en-US" altLang="zh-CN" sz="2400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春雨</a:t>
            </a:r>
            <a:r>
              <a:rPr lang="zh-CN" altLang="en-US" sz="2400" dirty="0">
                <a:latin typeface="+mj-ea"/>
                <a:ea typeface="+mj-ea"/>
              </a:rPr>
              <a:t>惊春清谷天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夏</a:t>
            </a:r>
            <a:r>
              <a:rPr lang="zh-CN" altLang="en-US" sz="2400" dirty="0">
                <a:latin typeface="+mj-ea"/>
                <a:ea typeface="+mj-ea"/>
              </a:rPr>
              <a:t>满芒夏暑相连， </a:t>
            </a:r>
            <a:endParaRPr lang="zh-CN" altLang="en-US" sz="24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j-ea"/>
                <a:ea typeface="+mj-ea"/>
              </a:rPr>
              <a:t>秋处露秋寒霜降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endParaRPr lang="en-US" altLang="zh-CN" sz="2400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+mj-ea"/>
                <a:ea typeface="+mj-ea"/>
              </a:rPr>
              <a:t>冬雪雪冬</a:t>
            </a:r>
            <a:r>
              <a:rPr lang="zh-CN" altLang="en-US" sz="2400" dirty="0">
                <a:latin typeface="+mj-ea"/>
                <a:ea typeface="+mj-ea"/>
              </a:rPr>
              <a:t>小大寒。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282275" y="140953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农耕灌溉系统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中国</a:t>
            </a:r>
            <a:r>
              <a:rPr lang="zh-CN" altLang="en-US" dirty="0"/>
              <a:t>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农耕灌溉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 smtClean="0"/>
              <a:t>3.  </a:t>
            </a:r>
            <a:r>
              <a:rPr lang="zh-CN" altLang="zh-CN" sz="2400" dirty="0" smtClean="0"/>
              <a:t>各种</a:t>
            </a:r>
            <a:r>
              <a:rPr lang="zh-CN" altLang="zh-CN" sz="2400" dirty="0"/>
              <a:t>农业文化事象都与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岁时节令</a:t>
            </a:r>
            <a:r>
              <a:rPr lang="zh-CN" altLang="zh-CN" sz="2400" dirty="0" smtClean="0"/>
              <a:t>有关</a:t>
            </a:r>
            <a:endParaRPr lang="en-US" altLang="zh-CN" sz="2400" dirty="0" smtClean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/>
              <a:t>春耕（开耕）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“打春牛”</a:t>
            </a:r>
            <a:endParaRPr lang="en-US" altLang="zh-CN" sz="2400" dirty="0" smtClean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/>
              <a:t>秋报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月饼是秋报食品</a:t>
            </a:r>
            <a:endParaRPr lang="en-US" altLang="zh-CN" sz="2400" dirty="0" smtClean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/>
              <a:t>冬藏</a:t>
            </a:r>
            <a:endParaRPr lang="en-US" altLang="zh-CN" sz="2400" dirty="0" smtClean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/>
              <a:t>二月二龙抬头</a:t>
            </a:r>
            <a:endParaRPr lang="en-US" altLang="zh-CN" sz="2400" dirty="0" smtClean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/>
              <a:t>清明都江堰放“桃花水”</a:t>
            </a:r>
            <a:endParaRPr lang="zh-CN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46212" y="137538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农耕灌溉系统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中国</a:t>
            </a:r>
            <a:r>
              <a:rPr lang="zh-CN" altLang="en-US" dirty="0"/>
              <a:t>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3.1.1.2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农耕灌溉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 smtClean="0"/>
              <a:t>4. </a:t>
            </a:r>
            <a:r>
              <a:rPr lang="zh-CN" altLang="en-US" sz="2400" dirty="0" smtClean="0"/>
              <a:t>地方文化</a:t>
            </a:r>
            <a:endParaRPr lang="en-US" altLang="zh-CN" sz="2400" dirty="0" smtClean="0"/>
          </a:p>
          <a:p>
            <a:r>
              <a:rPr lang="zh-CN" altLang="en-US" sz="2400" dirty="0" smtClean="0"/>
              <a:t>南方农业：水稻，水渠、水车、整修田埂</a:t>
            </a:r>
            <a:endParaRPr lang="en-US" altLang="zh-CN" sz="2400" dirty="0" smtClean="0"/>
          </a:p>
          <a:p>
            <a:r>
              <a:rPr lang="zh-CN" altLang="en-US" sz="2400" dirty="0"/>
              <a:t>东南</a:t>
            </a:r>
            <a:r>
              <a:rPr lang="zh-CN" altLang="en-US" sz="2400" dirty="0" smtClean="0"/>
              <a:t>沿海：桑蚕</a:t>
            </a:r>
            <a:endParaRPr lang="en-US" altLang="zh-CN" sz="2400" dirty="0" smtClean="0"/>
          </a:p>
          <a:p>
            <a:r>
              <a:rPr lang="zh-CN" altLang="en-US" sz="2400" dirty="0" smtClean="0"/>
              <a:t>北方农业：麦黍，犁耕、井渠双灌</a:t>
            </a:r>
            <a:endParaRPr lang="en-US" altLang="zh-CN" sz="2400" dirty="0" smtClean="0"/>
          </a:p>
          <a:p>
            <a:r>
              <a:rPr lang="zh-CN" altLang="en-US" sz="2400" dirty="0" smtClean="0"/>
              <a:t>东北地区：林业、牧业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46212" y="1375382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农耕灌溉系统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下列选项中，属于北方麦黍型农耕文化主要标志的是（ ）</a:t>
            </a:r>
            <a:endParaRPr lang="zh-CN" altLang="en-US" sz="2400" dirty="0"/>
          </a:p>
          <a:p>
            <a:r>
              <a:rPr lang="en-US" altLang="zh-CN" sz="2400" dirty="0"/>
              <a:t>A:</a:t>
            </a:r>
            <a:r>
              <a:rPr lang="zh-CN" altLang="en-US" sz="2400" dirty="0"/>
              <a:t>栽培高粱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整修田埂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使用水车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栽培水稻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下列选项中，属于北方麦黍型农耕文化主要标志的是（ ）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A:</a:t>
            </a:r>
            <a:r>
              <a:rPr lang="zh-CN" altLang="en-US" sz="2400" dirty="0">
                <a:solidFill>
                  <a:srgbClr val="C00000"/>
                </a:solidFill>
              </a:rPr>
              <a:t>栽培高粱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整修田埂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使用水车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栽培水稻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现存第一部完整记录二十四节气名称的历史文献是</a:t>
            </a:r>
            <a:r>
              <a:rPr lang="en-US" altLang="zh-CN" sz="2400" dirty="0"/>
              <a:t>()</a:t>
            </a:r>
            <a:br>
              <a:rPr lang="en-US" altLang="zh-CN" sz="2400" dirty="0"/>
            </a:br>
            <a:r>
              <a:rPr lang="en-US" altLang="zh-CN" sz="2400" dirty="0"/>
              <a:t>A.《</a:t>
            </a:r>
            <a:r>
              <a:rPr lang="zh-CN" altLang="en-US" sz="2400" dirty="0"/>
              <a:t>韩非子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r>
              <a:rPr lang="en-US" altLang="zh-CN" sz="2400" dirty="0"/>
              <a:t>B.《</a:t>
            </a:r>
            <a:r>
              <a:rPr lang="zh-CN" altLang="en-US" sz="2400" dirty="0"/>
              <a:t>抱朴子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r>
              <a:rPr lang="en-US" altLang="zh-CN" sz="2400" dirty="0"/>
              <a:t>C.《</a:t>
            </a:r>
            <a:r>
              <a:rPr lang="zh-CN" altLang="en-US" sz="2400" dirty="0"/>
              <a:t>淮南子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r>
              <a:rPr lang="en-US" altLang="zh-CN" sz="2400" dirty="0"/>
              <a:t>D.《</a:t>
            </a:r>
            <a:r>
              <a:rPr lang="zh-CN" altLang="en-US" sz="2400" dirty="0"/>
              <a:t>卜农书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现存第一部完整记录二十四节气名称的历史文献是</a:t>
            </a:r>
            <a:r>
              <a:rPr lang="en-US" altLang="zh-CN" sz="2400" dirty="0"/>
              <a:t>()</a:t>
            </a:r>
            <a:br>
              <a:rPr lang="en-US" altLang="zh-CN" sz="2400" dirty="0"/>
            </a:br>
            <a:r>
              <a:rPr lang="en-US" altLang="zh-CN" sz="2400" dirty="0"/>
              <a:t>A.《</a:t>
            </a:r>
            <a:r>
              <a:rPr lang="zh-CN" altLang="en-US" sz="2400" dirty="0"/>
              <a:t>韩非子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r>
              <a:rPr lang="en-US" altLang="zh-CN" sz="2400" dirty="0"/>
              <a:t>B.《</a:t>
            </a:r>
            <a:r>
              <a:rPr lang="zh-CN" altLang="en-US" sz="2400" dirty="0"/>
              <a:t>抱朴子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FF0000"/>
                </a:solidFill>
              </a:rPr>
              <a:t>C.《</a:t>
            </a:r>
            <a:r>
              <a:rPr lang="zh-CN" altLang="en-US" sz="2400" dirty="0">
                <a:solidFill>
                  <a:srgbClr val="FF0000"/>
                </a:solidFill>
              </a:rPr>
              <a:t>淮南子</a:t>
            </a:r>
            <a:r>
              <a:rPr lang="en-US" altLang="zh-CN" sz="2400" dirty="0">
                <a:solidFill>
                  <a:srgbClr val="FF0000"/>
                </a:solidFill>
              </a:rPr>
              <a:t>》</a:t>
            </a:r>
            <a:br>
              <a:rPr lang="en-US" altLang="zh-CN" sz="2400" dirty="0"/>
            </a:br>
            <a:r>
              <a:rPr lang="en-US" altLang="zh-CN" sz="2400" dirty="0"/>
              <a:t>D.《</a:t>
            </a:r>
            <a:r>
              <a:rPr lang="zh-CN" altLang="en-US" sz="2400" dirty="0"/>
              <a:t>卜农书</a:t>
            </a:r>
            <a:r>
              <a:rPr lang="en-US" altLang="zh-CN" sz="2400" dirty="0"/>
              <a:t>》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下列选项中，属于二十四节气的</a:t>
            </a:r>
            <a:r>
              <a:rPr lang="zh-CN" altLang="en-US" sz="2400" dirty="0" smtClean="0"/>
              <a:t>有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雨水</a:t>
            </a:r>
            <a:br>
              <a:rPr lang="zh-CN" altLang="en-US" sz="2400" dirty="0"/>
            </a:br>
            <a:r>
              <a:rPr lang="en-US" altLang="zh-CN" sz="2400" dirty="0"/>
              <a:t>B.</a:t>
            </a:r>
            <a:r>
              <a:rPr lang="zh-CN" altLang="en-US" sz="2400" dirty="0"/>
              <a:t>雨露</a:t>
            </a:r>
            <a:br>
              <a:rPr lang="zh-CN" altLang="en-US" sz="2400" dirty="0"/>
            </a:br>
            <a:r>
              <a:rPr lang="en-US" altLang="zh-CN" sz="2400" dirty="0"/>
              <a:t>C.</a:t>
            </a:r>
            <a:r>
              <a:rPr lang="zh-CN" altLang="en-US" sz="2400" dirty="0"/>
              <a:t>寒露</a:t>
            </a:r>
            <a:br>
              <a:rPr lang="zh-CN" altLang="en-US" sz="2400" dirty="0"/>
            </a:br>
            <a:r>
              <a:rPr lang="en-US" altLang="zh-CN" sz="2400" dirty="0"/>
              <a:t>D.</a:t>
            </a:r>
            <a:r>
              <a:rPr lang="zh-CN" altLang="en-US" sz="2400" dirty="0"/>
              <a:t>谷雨</a:t>
            </a:r>
            <a:br>
              <a:rPr lang="zh-CN" altLang="en-US" sz="2400" dirty="0"/>
            </a:br>
            <a:r>
              <a:rPr lang="en-US" altLang="zh-CN" sz="2400" dirty="0"/>
              <a:t>E.</a:t>
            </a:r>
            <a:r>
              <a:rPr lang="zh-CN" altLang="en-US" sz="2400" dirty="0"/>
              <a:t>白露</a:t>
            </a:r>
            <a:br>
              <a:rPr lang="zh-CN" altLang="en-US" sz="2400" dirty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下列选项中，属于二十四节气的</a:t>
            </a:r>
            <a:r>
              <a:rPr lang="zh-CN" altLang="en-US" sz="2400" dirty="0" smtClean="0"/>
              <a:t>有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zh-CN" altLang="en-US" sz="2400" dirty="0">
                <a:solidFill>
                  <a:srgbClr val="FF0000"/>
                </a:solidFill>
              </a:rPr>
              <a:t>雨水</a:t>
            </a:r>
            <a:br>
              <a:rPr lang="zh-CN" altLang="en-US" sz="2400" dirty="0"/>
            </a:br>
            <a:r>
              <a:rPr lang="en-US" altLang="zh-CN" sz="2400" dirty="0"/>
              <a:t>B.</a:t>
            </a:r>
            <a:r>
              <a:rPr lang="zh-CN" altLang="en-US" sz="2400" dirty="0"/>
              <a:t>雨露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FF0000"/>
                </a:solidFill>
              </a:rPr>
              <a:t>C.</a:t>
            </a:r>
            <a:r>
              <a:rPr lang="zh-CN" altLang="en-US" sz="2400" dirty="0">
                <a:solidFill>
                  <a:srgbClr val="FF0000"/>
                </a:solidFill>
              </a:rPr>
              <a:t>寒露</a:t>
            </a:r>
            <a:br>
              <a:rPr lang="zh-CN" altLang="en-US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FF0000"/>
                </a:solidFill>
              </a:rPr>
              <a:t>D.</a:t>
            </a:r>
            <a:r>
              <a:rPr lang="zh-CN" altLang="en-US" sz="2400" dirty="0">
                <a:solidFill>
                  <a:srgbClr val="FF0000"/>
                </a:solidFill>
              </a:rPr>
              <a:t>谷雨</a:t>
            </a:r>
            <a:br>
              <a:rPr lang="zh-CN" altLang="en-US" sz="2400" dirty="0">
                <a:solidFill>
                  <a:srgbClr val="FF0000"/>
                </a:solidFill>
              </a:rPr>
            </a:br>
            <a:r>
              <a:rPr lang="en-US" altLang="zh-CN" sz="2400" dirty="0">
                <a:solidFill>
                  <a:srgbClr val="FF0000"/>
                </a:solidFill>
              </a:rPr>
              <a:t>E.</a:t>
            </a:r>
            <a:r>
              <a:rPr lang="zh-CN" altLang="en-US" sz="2400" dirty="0">
                <a:solidFill>
                  <a:srgbClr val="FF0000"/>
                </a:solidFill>
              </a:rPr>
              <a:t>白露</a:t>
            </a:r>
            <a:br>
              <a:rPr lang="zh-CN" altLang="en-US" sz="2400" dirty="0"/>
            </a:br>
            <a:r>
              <a:rPr lang="zh-CN" altLang="en-US" sz="2400" dirty="0"/>
              <a:t>二十四节气，即立春、雨水、惊蟄、春分、清明、谷雨、立夏、小满、芒种、夏至、小暑、大暑、立秋、处暑、白露、秋分、寒露、霜降、立冬、小雪、大雪、冬至、小寒、大寒。</a:t>
            </a:r>
            <a:br>
              <a:rPr lang="zh-CN" altLang="en-US" sz="2400" dirty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552909" y="1155105"/>
            <a:ext cx="6986552" cy="1265938"/>
            <a:chOff x="1009997" y="2269374"/>
            <a:chExt cx="6986552" cy="1265938"/>
          </a:xfrm>
        </p:grpSpPr>
        <p:sp>
          <p:nvSpPr>
            <p:cNvPr id="3" name="矩形 2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655" y="2427316"/>
              <a:ext cx="806334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A6A6A6"/>
                  </a:solidFill>
                  <a:latin typeface="汉仪旗黑-45S" panose="00020600040101010101" pitchFamily="18" charset="-122"/>
                  <a:ea typeface="汉仪旗黑-45S" panose="00020600040101010101" pitchFamily="18" charset="-122"/>
                </a:rPr>
                <a:t>1</a:t>
              </a:r>
              <a:endParaRPr lang="zh-CN" altLang="en-US" sz="6600" dirty="0">
                <a:solidFill>
                  <a:srgbClr val="A6A6A6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711685" y="308108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2">
                    <a:lumMod val="2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中国传统的日常生活文化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11685" y="4472276"/>
            <a:ext cx="3416320" cy="1003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50000"/>
              </a:lnSpc>
            </a:pPr>
            <a:r>
              <a:rPr lang="zh-CN" altLang="en-US" sz="2800" dirty="0" smtClean="0">
                <a:solidFill>
                  <a:schemeClr val="bg2">
                    <a:lumMod val="2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中国传统的技术文化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汉仪旗黑-45S" panose="00020600040101010101" pitchFamily="18" charset="-122"/>
              <a:ea typeface="汉仪旗黑-45S" panose="00020600040101010101" pitchFamily="18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52909" y="2890439"/>
            <a:ext cx="6986552" cy="1265938"/>
            <a:chOff x="1009997" y="2269374"/>
            <a:chExt cx="6986552" cy="1265938"/>
          </a:xfrm>
        </p:grpSpPr>
        <p:sp>
          <p:nvSpPr>
            <p:cNvPr id="15" name="矩形 14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52655" y="2427316"/>
              <a:ext cx="806334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A6A6A6"/>
                  </a:solidFill>
                  <a:latin typeface="汉仪旗黑-45S" panose="00020600040101010101" pitchFamily="18" charset="-122"/>
                  <a:ea typeface="汉仪旗黑-45S" panose="00020600040101010101" pitchFamily="18" charset="-122"/>
                </a:rPr>
                <a:t>2</a:t>
              </a:r>
              <a:endParaRPr lang="zh-CN" altLang="en-US" sz="6600" dirty="0">
                <a:solidFill>
                  <a:srgbClr val="A6A6A6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52909" y="4625772"/>
            <a:ext cx="6986552" cy="1265938"/>
            <a:chOff x="1009997" y="2269374"/>
            <a:chExt cx="6986552" cy="1265938"/>
          </a:xfrm>
        </p:grpSpPr>
        <p:sp>
          <p:nvSpPr>
            <p:cNvPr id="20" name="矩形 19"/>
            <p:cNvSpPr/>
            <p:nvPr/>
          </p:nvSpPr>
          <p:spPr>
            <a:xfrm>
              <a:off x="1009997" y="2269374"/>
              <a:ext cx="6986552" cy="781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2655" y="2427316"/>
              <a:ext cx="806334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A6A6A6"/>
                  </a:solidFill>
                  <a:latin typeface="汉仪旗黑-45S" panose="00020600040101010101" pitchFamily="18" charset="-122"/>
                  <a:ea typeface="汉仪旗黑-45S" panose="00020600040101010101" pitchFamily="18" charset="-122"/>
                </a:rPr>
                <a:t>3</a:t>
              </a:r>
              <a:endParaRPr lang="zh-CN" altLang="en-US" sz="6600" dirty="0">
                <a:solidFill>
                  <a:srgbClr val="A6A6A6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58989" y="3014770"/>
              <a:ext cx="72000" cy="72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11685" y="134088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2">
                    <a:lumMod val="25000"/>
                  </a:schemeClr>
                </a:solidFill>
                <a:latin typeface="汉仪旗黑-45S" panose="00020600040101010101" pitchFamily="18" charset="-122"/>
                <a:ea typeface="汉仪旗黑-45S" panose="00020600040101010101" pitchFamily="18" charset="-122"/>
                <a:sym typeface="+mn-ea"/>
              </a:rPr>
              <a:t>中国传统的农业生产文化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 rot="5400000">
            <a:off x="-750973" y="2192722"/>
            <a:ext cx="3574989" cy="207304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9111" y="2310687"/>
            <a:ext cx="738664" cy="1837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+mj-ea"/>
                <a:ea typeface="+mj-ea"/>
              </a:rPr>
              <a:t>第三章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等腰三角形 27"/>
          <p:cNvSpPr/>
          <p:nvPr/>
        </p:nvSpPr>
        <p:spPr>
          <a:xfrm rot="5400000">
            <a:off x="-835090" y="2055088"/>
            <a:ext cx="3936719" cy="2348311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中国农业生产文化的主体内容是（）</a:t>
            </a:r>
            <a:r>
              <a:rPr lang="zh-CN" altLang="en-US" sz="2400" dirty="0" smtClean="0"/>
              <a:t>。</a:t>
            </a:r>
            <a:br>
              <a:rPr lang="zh-CN" altLang="en-US" sz="2400" dirty="0"/>
            </a:br>
            <a:r>
              <a:rPr lang="en-US" altLang="zh-CN" sz="2400" dirty="0"/>
              <a:t>A.</a:t>
            </a:r>
            <a:r>
              <a:rPr lang="zh-CN" altLang="en-US" sz="2400" dirty="0"/>
              <a:t>水利开发</a:t>
            </a:r>
            <a:br>
              <a:rPr lang="zh-CN" altLang="en-US" sz="2400" dirty="0"/>
            </a:br>
            <a:r>
              <a:rPr lang="en-US" altLang="zh-CN" sz="2400" dirty="0"/>
              <a:t>B.</a:t>
            </a:r>
            <a:r>
              <a:rPr lang="zh-CN" altLang="en-US" sz="2400" dirty="0"/>
              <a:t>农具应用</a:t>
            </a:r>
            <a:br>
              <a:rPr lang="zh-CN" altLang="en-US" sz="2400" dirty="0"/>
            </a:br>
            <a:r>
              <a:rPr lang="en-US" altLang="zh-CN" sz="2400" dirty="0"/>
              <a:t>C.</a:t>
            </a:r>
            <a:r>
              <a:rPr lang="zh-CN" altLang="en-US" sz="2400" dirty="0"/>
              <a:t>农业政策</a:t>
            </a:r>
            <a:br>
              <a:rPr lang="zh-CN" altLang="en-US" sz="2400" dirty="0"/>
            </a:br>
            <a:r>
              <a:rPr lang="en-US" altLang="zh-CN" sz="2400" dirty="0"/>
              <a:t>D.</a:t>
            </a:r>
            <a:r>
              <a:rPr lang="zh-CN" altLang="en-US" sz="2400" dirty="0"/>
              <a:t>农耕灌溉</a:t>
            </a:r>
            <a:br>
              <a:rPr lang="zh-CN" altLang="en-US" sz="2400" dirty="0"/>
            </a:br>
            <a:br>
              <a:rPr lang="en-US" altLang="zh-CN" sz="2400" dirty="0"/>
            </a:br>
            <a:r>
              <a:rPr lang="zh-CN" altLang="en-US" sz="2400" dirty="0"/>
              <a:t>　 　 　 　 　 　 　 　 　 　 　 　 　 　 　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中国农业生产文化的主体内容是（）</a:t>
            </a:r>
            <a:r>
              <a:rPr lang="zh-CN" altLang="en-US" sz="2400" dirty="0" smtClean="0"/>
              <a:t>。</a:t>
            </a:r>
            <a:br>
              <a:rPr lang="zh-CN" altLang="en-US" sz="2400" dirty="0"/>
            </a:br>
            <a:r>
              <a:rPr lang="en-US" altLang="zh-CN" sz="2400" dirty="0"/>
              <a:t>A.</a:t>
            </a:r>
            <a:r>
              <a:rPr lang="zh-CN" altLang="en-US" sz="2400" dirty="0"/>
              <a:t>水利开发</a:t>
            </a:r>
            <a:br>
              <a:rPr lang="zh-CN" altLang="en-US" sz="2400" dirty="0"/>
            </a:br>
            <a:r>
              <a:rPr lang="en-US" altLang="zh-CN" sz="2400" dirty="0"/>
              <a:t>B.</a:t>
            </a:r>
            <a:r>
              <a:rPr lang="zh-CN" altLang="en-US" sz="2400" dirty="0"/>
              <a:t>农具应用</a:t>
            </a:r>
            <a:br>
              <a:rPr lang="zh-CN" altLang="en-US" sz="2400" dirty="0"/>
            </a:br>
            <a:r>
              <a:rPr lang="en-US" altLang="zh-CN" sz="2400" dirty="0"/>
              <a:t>C.</a:t>
            </a:r>
            <a:r>
              <a:rPr lang="zh-CN" altLang="en-US" sz="2400" dirty="0"/>
              <a:t>农业政策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FF0000"/>
                </a:solidFill>
              </a:rPr>
              <a:t>D.</a:t>
            </a:r>
            <a:r>
              <a:rPr lang="zh-CN" altLang="en-US" sz="2400" dirty="0">
                <a:solidFill>
                  <a:srgbClr val="FF0000"/>
                </a:solidFill>
              </a:rPr>
              <a:t>农耕灌溉</a:t>
            </a:r>
            <a:br>
              <a:rPr lang="zh-CN" altLang="en-US" sz="2400" dirty="0"/>
            </a:br>
            <a:br>
              <a:rPr lang="en-US" altLang="zh-CN" sz="2400" dirty="0"/>
            </a:br>
            <a:r>
              <a:rPr lang="zh-CN" altLang="en-US" sz="2400" dirty="0"/>
              <a:t>　 　 　 　 　 　 　 　 　 　 　 　 　 　 　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中国传统农业文化事象都相关</a:t>
            </a:r>
            <a:r>
              <a:rPr lang="zh-CN" altLang="en-US" sz="2400" dirty="0" smtClean="0"/>
              <a:t>于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zh-CN" altLang="en-US" sz="2400" dirty="0"/>
              <a:t>．水利灌溉    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zh-CN" altLang="en-US" sz="2400" dirty="0"/>
              <a:t>．农业技术   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zh-CN" altLang="en-US" sz="2400" dirty="0"/>
              <a:t>．农业政策    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zh-CN" altLang="en-US" sz="2400" dirty="0"/>
              <a:t>．岁时节令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中国传统农业文化事象都相关</a:t>
            </a:r>
            <a:r>
              <a:rPr lang="zh-CN" altLang="en-US" sz="2400" dirty="0" smtClean="0"/>
              <a:t>于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zh-CN" altLang="en-US" sz="2400" dirty="0"/>
              <a:t>．水利灌溉    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zh-CN" altLang="en-US" sz="2400" dirty="0"/>
              <a:t>．农业技术   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zh-CN" altLang="en-US" sz="2400" dirty="0"/>
              <a:t>．农业政策    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</a:t>
            </a:r>
            <a:r>
              <a:rPr lang="zh-CN" altLang="en-US" sz="2400" dirty="0">
                <a:solidFill>
                  <a:srgbClr val="FF0000"/>
                </a:solidFill>
              </a:rPr>
              <a:t>．岁时节令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3.1.1.3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农具应用系统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我国</a:t>
            </a:r>
            <a:r>
              <a:rPr lang="zh-CN" altLang="zh-CN" sz="2400" dirty="0"/>
              <a:t>传统农业生产文化的</a:t>
            </a:r>
            <a:r>
              <a:rPr lang="zh-CN" altLang="zh-CN" sz="2400" b="1" u="sng" dirty="0">
                <a:solidFill>
                  <a:schemeClr val="accent5"/>
                </a:solidFill>
              </a:rPr>
              <a:t>重要业绩</a:t>
            </a:r>
            <a:r>
              <a:rPr lang="zh-CN" altLang="zh-CN" sz="2400" dirty="0"/>
              <a:t>是发明了一系列</a:t>
            </a:r>
            <a:r>
              <a:rPr lang="zh-CN" altLang="zh-CN" sz="2400" b="1" u="sng" dirty="0">
                <a:solidFill>
                  <a:schemeClr val="accent5"/>
                </a:solidFill>
              </a:rPr>
              <a:t>农具</a:t>
            </a:r>
            <a:r>
              <a:rPr lang="zh-CN" altLang="zh-CN" sz="2400" dirty="0" smtClean="0"/>
              <a:t>。草</a:t>
            </a:r>
            <a:r>
              <a:rPr lang="zh-CN" altLang="zh-CN" sz="2400" dirty="0"/>
              <a:t>耙、水磨、石碾到</a:t>
            </a:r>
            <a:r>
              <a:rPr lang="zh-CN" altLang="zh-CN" sz="2400" dirty="0" smtClean="0"/>
              <a:t>水车。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王桢《农书》</a:t>
            </a:r>
            <a:r>
              <a:rPr lang="zh-CN" altLang="zh-CN" sz="2400" dirty="0" smtClean="0"/>
              <a:t>中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《农器图谱》</a:t>
            </a:r>
            <a:r>
              <a:rPr lang="zh-CN" altLang="zh-CN" sz="2400" dirty="0" smtClean="0"/>
              <a:t>，农具</a:t>
            </a:r>
            <a:r>
              <a:rPr lang="zh-CN" altLang="zh-CN" sz="2400" dirty="0"/>
              <a:t>史</a:t>
            </a:r>
            <a:r>
              <a:rPr lang="zh-CN" altLang="zh-CN" sz="2400" dirty="0" smtClean="0"/>
              <a:t>，反映</a:t>
            </a:r>
            <a:r>
              <a:rPr lang="zh-CN" altLang="zh-CN" sz="2400" dirty="0"/>
              <a:t>农具与人和社会的联系，体现地方官员观察农事的系统</a:t>
            </a:r>
            <a:r>
              <a:rPr lang="zh-CN" altLang="zh-CN" sz="2400" dirty="0" smtClean="0"/>
              <a:t>思想。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650523" y="135957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6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7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9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3.1.1.3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农具应用系统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3.1.1.4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农书流通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pPr algn="just"/>
            <a:r>
              <a:rPr lang="zh-CN" altLang="zh-CN" sz="2400" dirty="0" smtClean="0"/>
              <a:t>大量</a:t>
            </a:r>
            <a:r>
              <a:rPr lang="zh-CN" altLang="zh-CN" sz="2400" dirty="0"/>
              <a:t>的农耕灌溉经验被我国历代的农书记载下来了</a:t>
            </a:r>
            <a:r>
              <a:rPr lang="zh-CN" altLang="zh-CN" sz="2400" dirty="0" smtClean="0"/>
              <a:t>，主要</a:t>
            </a:r>
            <a:r>
              <a:rPr lang="zh-CN" altLang="zh-CN" sz="2400" dirty="0"/>
              <a:t>的有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/>
              <a:t>汉</a:t>
            </a:r>
            <a:r>
              <a:rPr lang="en-US" altLang="zh-CN" sz="2400" dirty="0"/>
              <a:t>·</a:t>
            </a:r>
            <a:r>
              <a:rPr lang="zh-CN" altLang="zh-CN" sz="2400" dirty="0"/>
              <a:t>氾胜之《氾胜之书》、</a:t>
            </a:r>
            <a:r>
              <a:rPr lang="zh-CN" altLang="zh-CN" sz="2400" dirty="0">
                <a:solidFill>
                  <a:srgbClr val="C00000"/>
                </a:solidFill>
              </a:rPr>
              <a:t>汉</a:t>
            </a:r>
            <a:r>
              <a:rPr lang="en-US" altLang="zh-CN" sz="2400" dirty="0"/>
              <a:t>·</a:t>
            </a:r>
            <a:r>
              <a:rPr lang="zh-CN" altLang="zh-CN" sz="2400" dirty="0"/>
              <a:t>崔</a:t>
            </a:r>
            <a:r>
              <a:rPr lang="zh-CN" altLang="zh-CN" sz="2400" dirty="0" smtClean="0">
                <a:solidFill>
                  <a:srgbClr val="C00000"/>
                </a:solidFill>
              </a:rPr>
              <a:t>寔</a:t>
            </a:r>
            <a:r>
              <a:rPr lang="en-US" altLang="zh-CN" sz="24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shí</a:t>
            </a:r>
            <a:r>
              <a:rPr lang="zh-CN" altLang="zh-CN" sz="2400" dirty="0" smtClean="0"/>
              <a:t>《四民</a:t>
            </a:r>
            <a:r>
              <a:rPr lang="zh-CN" altLang="zh-CN" sz="2400" dirty="0" smtClean="0">
                <a:solidFill>
                  <a:srgbClr val="C00000"/>
                </a:solidFill>
              </a:rPr>
              <a:t>月</a:t>
            </a:r>
            <a:r>
              <a:rPr lang="zh-CN" altLang="zh-CN" sz="2400" dirty="0" smtClean="0"/>
              <a:t>令》、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/>
              <a:t>北</a:t>
            </a:r>
            <a:r>
              <a:rPr lang="zh-CN" altLang="zh-CN" sz="2400" dirty="0" smtClean="0">
                <a:solidFill>
                  <a:srgbClr val="C00000"/>
                </a:solidFill>
              </a:rPr>
              <a:t>魏</a:t>
            </a:r>
            <a:r>
              <a:rPr lang="en-US" altLang="zh-CN" sz="2400" dirty="0"/>
              <a:t>·</a:t>
            </a:r>
            <a:r>
              <a:rPr lang="zh-CN" altLang="zh-CN" sz="2400" dirty="0"/>
              <a:t>贾</a:t>
            </a:r>
            <a:r>
              <a:rPr lang="zh-CN" altLang="zh-CN" sz="2400" dirty="0">
                <a:solidFill>
                  <a:srgbClr val="C00000"/>
                </a:solidFill>
              </a:rPr>
              <a:t>思</a:t>
            </a:r>
            <a:r>
              <a:rPr lang="zh-CN" altLang="zh-CN" sz="2400" dirty="0"/>
              <a:t>勰《</a:t>
            </a:r>
            <a:r>
              <a:rPr lang="zh-CN" altLang="zh-CN" sz="2400" dirty="0">
                <a:solidFill>
                  <a:srgbClr val="C00000"/>
                </a:solidFill>
              </a:rPr>
              <a:t>齐</a:t>
            </a:r>
            <a:r>
              <a:rPr lang="zh-CN" altLang="zh-CN" sz="2400" dirty="0"/>
              <a:t>民要术》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>
                <a:solidFill>
                  <a:srgbClr val="C00000"/>
                </a:solidFill>
              </a:rPr>
              <a:t>唐</a:t>
            </a:r>
            <a:r>
              <a:rPr lang="en-US" altLang="zh-CN" sz="2400" dirty="0"/>
              <a:t>·</a:t>
            </a:r>
            <a:r>
              <a:rPr lang="zh-CN" altLang="zh-CN" sz="2400" dirty="0"/>
              <a:t>陆</a:t>
            </a:r>
            <a:r>
              <a:rPr lang="zh-CN" altLang="zh-CN" sz="2400" dirty="0">
                <a:solidFill>
                  <a:srgbClr val="C00000"/>
                </a:solidFill>
              </a:rPr>
              <a:t>龟</a:t>
            </a:r>
            <a:r>
              <a:rPr lang="zh-CN" altLang="zh-CN" sz="2400" dirty="0"/>
              <a:t>蒙</a:t>
            </a:r>
            <a:r>
              <a:rPr lang="zh-CN" altLang="zh-CN" sz="2400" dirty="0" smtClean="0"/>
              <a:t>《</a:t>
            </a:r>
            <a:r>
              <a:rPr lang="zh-CN" altLang="zh-CN" sz="2400" dirty="0" smtClean="0">
                <a:solidFill>
                  <a:srgbClr val="C00000"/>
                </a:solidFill>
              </a:rPr>
              <a:t>耒耜</a:t>
            </a:r>
            <a:r>
              <a:rPr lang="zh-CN" altLang="zh-CN" sz="2400" dirty="0" smtClean="0"/>
              <a:t>经》</a:t>
            </a:r>
            <a:r>
              <a:rPr lang="en-US" altLang="zh-CN" sz="2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lěi</a:t>
            </a:r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sì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/>
              <a:t>宋</a:t>
            </a:r>
            <a:r>
              <a:rPr lang="en-US" altLang="zh-CN" sz="2400" dirty="0"/>
              <a:t>·</a:t>
            </a:r>
            <a:r>
              <a:rPr lang="zh-CN" altLang="zh-CN" sz="2400" dirty="0"/>
              <a:t>陈敷《农书》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/>
              <a:t>元</a:t>
            </a:r>
            <a:r>
              <a:rPr lang="en-US" altLang="zh-CN" sz="2400" dirty="0"/>
              <a:t>·</a:t>
            </a:r>
            <a:r>
              <a:rPr lang="zh-CN" altLang="zh-CN" sz="2400" dirty="0"/>
              <a:t>王桢《农书》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>
                <a:solidFill>
                  <a:srgbClr val="C00000"/>
                </a:solidFill>
              </a:rPr>
              <a:t>明</a:t>
            </a:r>
            <a:r>
              <a:rPr lang="en-US" altLang="zh-CN" sz="2400" dirty="0"/>
              <a:t>·</a:t>
            </a:r>
            <a:r>
              <a:rPr lang="zh-CN" altLang="zh-CN" sz="2400" dirty="0"/>
              <a:t>徐</a:t>
            </a:r>
            <a:r>
              <a:rPr lang="zh-CN" altLang="zh-CN" sz="2400" dirty="0">
                <a:solidFill>
                  <a:srgbClr val="C00000"/>
                </a:solidFill>
              </a:rPr>
              <a:t>光</a:t>
            </a:r>
            <a:r>
              <a:rPr lang="zh-CN" altLang="zh-CN" sz="2400" dirty="0"/>
              <a:t>启《农</a:t>
            </a:r>
            <a:r>
              <a:rPr lang="zh-CN" altLang="zh-CN" sz="2400" dirty="0">
                <a:solidFill>
                  <a:srgbClr val="C00000"/>
                </a:solidFill>
              </a:rPr>
              <a:t>政</a:t>
            </a:r>
            <a:r>
              <a:rPr lang="zh-CN" altLang="zh-CN" sz="2400" dirty="0"/>
              <a:t>全书》</a:t>
            </a:r>
            <a:r>
              <a:rPr lang="zh-CN" altLang="zh-CN" sz="2400" dirty="0" smtClean="0"/>
              <a:t>、</a:t>
            </a:r>
            <a:r>
              <a:rPr lang="zh-CN" altLang="zh-CN" sz="2400" dirty="0" smtClean="0">
                <a:solidFill>
                  <a:srgbClr val="C00000"/>
                </a:solidFill>
              </a:rPr>
              <a:t>明</a:t>
            </a:r>
            <a:r>
              <a:rPr lang="en-US" altLang="zh-CN" sz="2400" dirty="0"/>
              <a:t>·</a:t>
            </a:r>
            <a:r>
              <a:rPr lang="zh-CN" altLang="zh-CN" sz="2400" dirty="0"/>
              <a:t>宋应</a:t>
            </a:r>
            <a:r>
              <a:rPr lang="zh-CN" altLang="zh-CN" sz="2400" dirty="0">
                <a:solidFill>
                  <a:srgbClr val="C00000"/>
                </a:solidFill>
              </a:rPr>
              <a:t>星</a:t>
            </a:r>
            <a:r>
              <a:rPr lang="zh-CN" altLang="zh-CN" sz="2400" dirty="0"/>
              <a:t>《</a:t>
            </a:r>
            <a:r>
              <a:rPr lang="zh-CN" altLang="zh-CN" sz="2400" dirty="0">
                <a:solidFill>
                  <a:srgbClr val="C00000"/>
                </a:solidFill>
              </a:rPr>
              <a:t>天</a:t>
            </a:r>
            <a:r>
              <a:rPr lang="zh-CN" altLang="zh-CN" sz="2400" dirty="0"/>
              <a:t>工开物》</a:t>
            </a:r>
            <a:r>
              <a:rPr lang="zh-CN" altLang="zh-CN" sz="2400" dirty="0" smtClean="0"/>
              <a:t>、</a:t>
            </a:r>
            <a:endParaRPr lang="en-US" altLang="zh-CN" sz="2400" dirty="0" smtClean="0"/>
          </a:p>
          <a:p>
            <a:pPr algn="just"/>
            <a:r>
              <a:rPr lang="zh-CN" altLang="zh-CN" sz="2400" dirty="0" smtClean="0"/>
              <a:t>清</a:t>
            </a:r>
            <a:r>
              <a:rPr lang="en-US" altLang="zh-CN" sz="2400" dirty="0"/>
              <a:t>·</a:t>
            </a:r>
            <a:r>
              <a:rPr lang="zh-CN" altLang="zh-CN" sz="2400" dirty="0"/>
              <a:t>张履祥</a:t>
            </a:r>
            <a:r>
              <a:rPr lang="zh-CN" altLang="zh-CN" sz="2400" dirty="0" smtClean="0"/>
              <a:t>《补农书》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072829" y="1409530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3.1.1.4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农书流通系统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下列各项中，时代、作者、农书名相一致的是（ ）</a:t>
            </a:r>
            <a:endParaRPr lang="zh-CN" altLang="en-US" sz="2400" dirty="0"/>
          </a:p>
          <a:p>
            <a:r>
              <a:rPr lang="en-US" altLang="zh-CN" sz="2400" dirty="0"/>
              <a:t>A:</a:t>
            </a:r>
            <a:r>
              <a:rPr lang="zh-CN" altLang="en-US" sz="2400" dirty="0"/>
              <a:t>唐贾思勰</a:t>
            </a:r>
            <a:r>
              <a:rPr lang="en-US" altLang="zh-CN" sz="2400" dirty="0"/>
              <a:t>《</a:t>
            </a:r>
            <a:r>
              <a:rPr lang="zh-CN" altLang="en-US" sz="2400" dirty="0"/>
              <a:t>齐民要术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宋陆龟蒙</a:t>
            </a:r>
            <a:r>
              <a:rPr lang="en-US" altLang="zh-CN" sz="2400" dirty="0"/>
              <a:t>《</a:t>
            </a:r>
            <a:r>
              <a:rPr lang="zh-CN" altLang="en-US" sz="2400" dirty="0"/>
              <a:t>耒耜经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元王桢</a:t>
            </a:r>
            <a:r>
              <a:rPr lang="en-US" altLang="zh-CN" sz="2400" dirty="0"/>
              <a:t>《</a:t>
            </a:r>
            <a:r>
              <a:rPr lang="zh-CN" altLang="en-US" sz="2400" dirty="0"/>
              <a:t>农政全书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明宋应星</a:t>
            </a:r>
            <a:r>
              <a:rPr lang="en-US" altLang="zh-CN" sz="2400" dirty="0"/>
              <a:t>《</a:t>
            </a:r>
            <a:r>
              <a:rPr lang="zh-CN" altLang="en-US" sz="2400" dirty="0"/>
              <a:t>天工开物</a:t>
            </a:r>
            <a:r>
              <a:rPr lang="en-US" altLang="zh-CN" sz="2400" dirty="0"/>
              <a:t>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下列各项中，时代、作者、农书名相一致的是（ ）</a:t>
            </a:r>
            <a:endParaRPr lang="zh-CN" altLang="en-US" sz="2400" dirty="0"/>
          </a:p>
          <a:p>
            <a:r>
              <a:rPr lang="en-US" altLang="zh-CN" sz="2400" dirty="0"/>
              <a:t>A:</a:t>
            </a:r>
            <a:r>
              <a:rPr lang="zh-CN" altLang="en-US" sz="2400" dirty="0"/>
              <a:t>唐贾思勰</a:t>
            </a:r>
            <a:r>
              <a:rPr lang="en-US" altLang="zh-CN" sz="2400" dirty="0"/>
              <a:t>《</a:t>
            </a:r>
            <a:r>
              <a:rPr lang="zh-CN" altLang="en-US" sz="2400" dirty="0"/>
              <a:t>齐民要术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宋陆龟蒙</a:t>
            </a:r>
            <a:r>
              <a:rPr lang="en-US" altLang="zh-CN" sz="2400" dirty="0"/>
              <a:t>《</a:t>
            </a:r>
            <a:r>
              <a:rPr lang="zh-CN" altLang="en-US" sz="2400" dirty="0"/>
              <a:t>耒耜经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元王桢</a:t>
            </a:r>
            <a:r>
              <a:rPr lang="en-US" altLang="zh-CN" sz="2400" dirty="0"/>
              <a:t>《</a:t>
            </a:r>
            <a:r>
              <a:rPr lang="zh-CN" altLang="en-US" sz="2400" dirty="0"/>
              <a:t>农政全书</a:t>
            </a:r>
            <a:r>
              <a:rPr lang="en-US" altLang="zh-CN" sz="2400" dirty="0"/>
              <a:t>》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</a:rPr>
              <a:t>明宋应星</a:t>
            </a:r>
            <a:r>
              <a:rPr lang="en-US" altLang="zh-CN" sz="2400" dirty="0">
                <a:solidFill>
                  <a:srgbClr val="C00000"/>
                </a:solidFill>
              </a:rPr>
              <a:t>《</a:t>
            </a:r>
            <a:r>
              <a:rPr lang="zh-CN" altLang="en-US" sz="2400" dirty="0">
                <a:solidFill>
                  <a:srgbClr val="C00000"/>
                </a:solidFill>
              </a:rPr>
              <a:t>天工开物</a:t>
            </a:r>
            <a:r>
              <a:rPr lang="en-US" altLang="zh-CN" sz="2400" dirty="0">
                <a:solidFill>
                  <a:srgbClr val="C00000"/>
                </a:solidFill>
              </a:rPr>
              <a:t>》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3.1.1.4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zh-CN" altLang="en-US" sz="2800" dirty="0">
                <a:latin typeface="+mj-ea"/>
                <a:ea typeface="+mj-ea"/>
              </a:rPr>
              <a:t>农书流通</a:t>
            </a:r>
            <a:r>
              <a:rPr lang="zh-CN" altLang="en-US" sz="2800" dirty="0" smtClean="0">
                <a:latin typeface="+mj-ea"/>
                <a:ea typeface="+mj-ea"/>
              </a:rPr>
              <a:t>系统</a:t>
            </a:r>
            <a:r>
              <a:rPr lang="zh-CN" altLang="en-US" sz="2800" dirty="0" smtClean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zh-CN" sz="2400" dirty="0" smtClean="0"/>
              <a:t>历代</a:t>
            </a:r>
            <a:r>
              <a:rPr lang="zh-CN" altLang="zh-CN" sz="2400" dirty="0"/>
              <a:t>农书提出的主要农业经营思想与生产知识：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统筹</a:t>
            </a:r>
            <a:r>
              <a:rPr lang="zh-CN" altLang="zh-CN" sz="2400" dirty="0"/>
              <a:t>水土利用规划，重视水土平衡的关系。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调整</a:t>
            </a:r>
            <a:r>
              <a:rPr lang="zh-CN" altLang="zh-CN" sz="2400" dirty="0"/>
              <a:t>好农业生产关系。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引进</a:t>
            </a:r>
            <a:r>
              <a:rPr lang="zh-CN" altLang="zh-CN" sz="2400" dirty="0"/>
              <a:t>优良农作物品种。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人力</a:t>
            </a:r>
            <a:r>
              <a:rPr lang="zh-CN" altLang="zh-CN" sz="2400" dirty="0"/>
              <a:t>胜</a:t>
            </a:r>
            <a:r>
              <a:rPr lang="zh-CN" altLang="zh-CN" sz="2400" dirty="0" smtClean="0"/>
              <a:t>天，强调</a:t>
            </a:r>
            <a:r>
              <a:rPr lang="zh-CN" altLang="zh-CN" sz="2400" dirty="0"/>
              <a:t>人的知识能力和奋斗精神，这是我国自古以来的优良传统</a:t>
            </a:r>
            <a:r>
              <a:rPr lang="zh-CN" altLang="zh-CN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072829" y="1409530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3.1.1.4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农书流通系统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498714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smtClean="0">
                <a:latin typeface="+mj-ea"/>
                <a:ea typeface="+mj-ea"/>
              </a:rPr>
              <a:t>3.1.2</a:t>
            </a:r>
            <a:r>
              <a:rPr lang="zh-CN" altLang="en-US" sz="2800" dirty="0" smtClean="0">
                <a:latin typeface="+mj-ea"/>
                <a:ea typeface="+mj-ea"/>
              </a:rPr>
              <a:t>：手工业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手工业在</a:t>
            </a:r>
            <a:r>
              <a:rPr lang="zh-CN" altLang="zh-CN" sz="2400" b="1" u="sng" dirty="0">
                <a:solidFill>
                  <a:schemeClr val="accent5"/>
                </a:solidFill>
              </a:rPr>
              <a:t>新石器时代</a:t>
            </a:r>
            <a:r>
              <a:rPr lang="zh-CN" altLang="zh-CN" sz="2400" dirty="0" smtClean="0"/>
              <a:t>已具雏形。</a:t>
            </a:r>
            <a:endParaRPr lang="en-US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商周</a:t>
            </a:r>
            <a:r>
              <a:rPr lang="zh-CN" altLang="zh-CN" sz="2400" dirty="0" smtClean="0"/>
              <a:t>，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青铜器</a:t>
            </a:r>
            <a:r>
              <a:rPr lang="zh-CN" altLang="zh-CN" sz="2400" dirty="0" smtClean="0"/>
              <a:t>铸造业进入高峰。</a:t>
            </a:r>
            <a:endParaRPr lang="zh-CN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/>
              <a:t>制陶</a:t>
            </a:r>
            <a:r>
              <a:rPr lang="zh-CN" altLang="en-US" sz="2400" dirty="0"/>
              <a:t>，</a:t>
            </a:r>
            <a:r>
              <a:rPr lang="zh-CN" altLang="zh-CN" sz="2400" dirty="0" smtClean="0"/>
              <a:t>商代流行灰陶和白陶。</a:t>
            </a:r>
            <a:r>
              <a:rPr lang="zh-CN" altLang="zh-CN" sz="2400" b="1" u="sng" dirty="0">
                <a:solidFill>
                  <a:schemeClr val="accent5"/>
                </a:solidFill>
              </a:rPr>
              <a:t>白陶</a:t>
            </a:r>
            <a:r>
              <a:rPr lang="zh-CN" altLang="zh-CN" sz="2400" dirty="0" smtClean="0"/>
              <a:t>代表了商代制陶的最高水平。</a:t>
            </a:r>
            <a:endParaRPr lang="zh-CN" altLang="zh-CN" sz="24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春秋战国</a:t>
            </a:r>
            <a:r>
              <a:rPr lang="zh-CN" altLang="zh-CN" sz="2400" dirty="0" smtClean="0"/>
              <a:t>，</a:t>
            </a:r>
            <a:r>
              <a:rPr lang="zh-CN" altLang="zh-CN" sz="2400" b="1" u="sng" dirty="0">
                <a:solidFill>
                  <a:schemeClr val="accent5"/>
                </a:solidFill>
              </a:rPr>
              <a:t>铁器</a:t>
            </a:r>
            <a:r>
              <a:rPr lang="zh-CN" altLang="zh-CN" sz="2400" dirty="0" smtClean="0"/>
              <a:t>已普遍使用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★★★</a:t>
            </a:r>
            <a:endParaRPr lang="zh-CN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236420" y="1326873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16862" t="13361" r="13160"/>
          <a:stretch>
            <a:fillRect/>
          </a:stretch>
        </p:blipFill>
        <p:spPr>
          <a:xfrm>
            <a:off x="9956973" y="4660900"/>
            <a:ext cx="2235027" cy="2197100"/>
          </a:xfrm>
          <a:prstGeom prst="rect">
            <a:avLst/>
          </a:prstGeom>
        </p:spPr>
      </p:pic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554" y="93632"/>
            <a:ext cx="1922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3.1.2.1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传统手工业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59306" y="1403119"/>
            <a:ext cx="49045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第三章的重要性</a:t>
            </a:r>
            <a:endParaRPr lang="en-US" altLang="zh-CN" sz="28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警戒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级别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r>
              <a:rPr lang="zh-CN" altLang="en-US" sz="2400" dirty="0" smtClean="0">
                <a:solidFill>
                  <a:srgbClr val="4472C4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★★</a:t>
            </a:r>
            <a:r>
              <a:rPr lang="zh-CN" altLang="en-US" sz="2400" dirty="0">
                <a:solidFill>
                  <a:srgbClr val="4472C4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★</a:t>
            </a:r>
            <a:endParaRPr lang="en-US" altLang="zh-CN" sz="2400" dirty="0" smtClean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次数占比：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14.98%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分值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占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比：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14.2%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2709558" flipV="1">
            <a:off x="1206040" y="1670816"/>
            <a:ext cx="3138918" cy="3138918"/>
            <a:chOff x="5052590" y="986565"/>
            <a:chExt cx="3558009" cy="3558009"/>
          </a:xfrm>
        </p:grpSpPr>
        <p:sp>
          <p:nvSpPr>
            <p:cNvPr id="6" name="矩形 5"/>
            <p:cNvSpPr/>
            <p:nvPr/>
          </p:nvSpPr>
          <p:spPr>
            <a:xfrm rot="5400000">
              <a:off x="5211594" y="1145569"/>
              <a:ext cx="3240000" cy="32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5052590" y="986565"/>
              <a:ext cx="3558009" cy="355800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344611" y="2178446"/>
            <a:ext cx="861774" cy="21236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z="4400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章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中国铁器的普遍使用始于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新石器时代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商周</a:t>
            </a:r>
            <a:r>
              <a:rPr lang="zh-CN" altLang="en-US" sz="2400" dirty="0" smtClean="0"/>
              <a:t>时期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春秋战国</a:t>
            </a:r>
            <a:r>
              <a:rPr lang="zh-CN" altLang="en-US" sz="2400" dirty="0" smtClean="0"/>
              <a:t>时期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秦汉</a:t>
            </a:r>
            <a:r>
              <a:rPr lang="zh-CN" altLang="en-US" sz="2400" dirty="0" smtClean="0"/>
              <a:t>时期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中国铁器的普遍使用始于</a:t>
            </a:r>
            <a:r>
              <a:rPr lang="zh-CN" altLang="en-US" sz="2400" dirty="0" smtClean="0"/>
              <a:t>（）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新石器时代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商周</a:t>
            </a:r>
            <a:r>
              <a:rPr lang="zh-CN" altLang="en-US" sz="2400" dirty="0" smtClean="0"/>
              <a:t>时期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zh-CN" altLang="en-US" sz="2400" dirty="0">
                <a:solidFill>
                  <a:srgbClr val="FF0000"/>
                </a:solidFill>
              </a:rPr>
              <a:t>春秋战国</a:t>
            </a:r>
            <a:r>
              <a:rPr lang="zh-CN" altLang="en-US" sz="2400" dirty="0" smtClean="0">
                <a:solidFill>
                  <a:srgbClr val="FF0000"/>
                </a:solidFill>
              </a:rPr>
              <a:t>时期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秦汉</a:t>
            </a:r>
            <a:r>
              <a:rPr lang="zh-CN" altLang="en-US" sz="2400" dirty="0" smtClean="0"/>
              <a:t>时期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 smtClean="0">
                <a:latin typeface="+mj-ea"/>
                <a:ea typeface="+mj-ea"/>
              </a:rPr>
              <a:t>3.1.2.2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商业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一、古代商业</a:t>
            </a:r>
            <a:r>
              <a:rPr lang="zh-CN" altLang="en-US" sz="2800" dirty="0" smtClean="0">
                <a:latin typeface="+mj-ea"/>
                <a:ea typeface="+mj-ea"/>
              </a:rPr>
              <a:t>成就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西汉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张骞</a:t>
            </a:r>
            <a:r>
              <a:rPr lang="zh-CN" altLang="zh-CN" sz="2400" dirty="0" smtClean="0"/>
              <a:t>打通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丝绸之路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北魏</a:t>
            </a:r>
            <a:r>
              <a:rPr lang="zh-CN" altLang="zh-CN" sz="2400" dirty="0" smtClean="0"/>
              <a:t>全盛，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洛阳</a:t>
            </a:r>
            <a:r>
              <a:rPr lang="zh-CN" altLang="zh-CN" sz="2400" dirty="0"/>
              <a:t>宣阳门外设</a:t>
            </a:r>
            <a:r>
              <a:rPr lang="zh-CN" altLang="zh-CN" sz="2400" b="1" u="sng" dirty="0">
                <a:solidFill>
                  <a:schemeClr val="accent5"/>
                </a:solidFill>
              </a:rPr>
              <a:t>“四夷馆”</a:t>
            </a:r>
            <a:r>
              <a:rPr lang="zh-CN" altLang="zh-CN" sz="2400" dirty="0" smtClean="0"/>
              <a:t>，接待</a:t>
            </a:r>
            <a:r>
              <a:rPr lang="zh-CN" altLang="zh-CN" sz="2400" dirty="0"/>
              <a:t>外国客商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晚清</a:t>
            </a:r>
            <a:r>
              <a:rPr lang="zh-CN" altLang="zh-CN" sz="2400" dirty="0" smtClean="0"/>
              <a:t>，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广州</a:t>
            </a:r>
            <a:r>
              <a:rPr lang="zh-CN" altLang="zh-CN" sz="2400" dirty="0" smtClean="0"/>
              <a:t>专设</a:t>
            </a:r>
            <a:r>
              <a:rPr lang="zh-CN" altLang="zh-CN" sz="2400" b="1" u="sng" dirty="0">
                <a:solidFill>
                  <a:schemeClr val="accent5"/>
                </a:solidFill>
              </a:rPr>
              <a:t>“十三行”</a:t>
            </a:r>
            <a:r>
              <a:rPr lang="zh-CN" altLang="zh-CN" sz="2400" dirty="0"/>
              <a:t>，给外商外货提供场所。</a:t>
            </a:r>
            <a:endParaRPr lang="zh-CN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131886" y="207686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3588" y="4711845"/>
            <a:ext cx="2358412" cy="2146155"/>
          </a:xfrm>
          <a:prstGeom prst="rect">
            <a:avLst/>
          </a:prstGeom>
        </p:spPr>
      </p:pic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3.1.2.2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传统商业活动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 smtClean="0">
                <a:latin typeface="+mj-ea"/>
                <a:ea typeface="+mj-ea"/>
              </a:rPr>
              <a:t>3.1.2.2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商业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+mj-ea"/>
                <a:ea typeface="+mj-ea"/>
              </a:rPr>
              <a:t>一、古代商业</a:t>
            </a:r>
            <a:r>
              <a:rPr lang="zh-CN" altLang="en-US" sz="2800" dirty="0" smtClean="0">
                <a:latin typeface="+mj-ea"/>
                <a:ea typeface="+mj-ea"/>
              </a:rPr>
              <a:t>成就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800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b="1" u="sng" dirty="0" smtClean="0">
                <a:solidFill>
                  <a:schemeClr val="accent5"/>
                </a:solidFill>
              </a:rPr>
              <a:t>商周</a:t>
            </a:r>
            <a:r>
              <a:rPr lang="zh-CN" altLang="zh-CN" sz="2400" dirty="0" smtClean="0"/>
              <a:t>，开始</a:t>
            </a:r>
            <a:r>
              <a:rPr lang="zh-CN" altLang="zh-CN" sz="2400" dirty="0"/>
              <a:t>使用</a:t>
            </a:r>
            <a:r>
              <a:rPr lang="zh-CN" altLang="zh-CN" sz="2400" b="1" u="sng" dirty="0">
                <a:solidFill>
                  <a:schemeClr val="accent5"/>
                </a:solidFill>
              </a:rPr>
              <a:t>货币</a:t>
            </a:r>
            <a:r>
              <a:rPr lang="zh-CN" altLang="zh-CN" sz="2400" dirty="0"/>
              <a:t>，中国是世界上使用货币最早的国家之一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春秋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各国都城设置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市场</a:t>
            </a:r>
            <a:endParaRPr lang="en-US" altLang="zh-CN" sz="2400" b="1" u="sng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战国</a:t>
            </a:r>
            <a:r>
              <a:rPr lang="zh-CN" altLang="en-US" sz="2400" dirty="0"/>
              <a:t>，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商业</a:t>
            </a:r>
            <a:r>
              <a:rPr lang="zh-CN" altLang="en-US" sz="2400" b="1" u="sng" dirty="0">
                <a:solidFill>
                  <a:schemeClr val="accent5"/>
                </a:solidFill>
              </a:rPr>
              <a:t>都市</a:t>
            </a:r>
            <a:r>
              <a:rPr lang="zh-CN" altLang="en-US" sz="2400" dirty="0" smtClean="0"/>
              <a:t>崛起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>
                <a:solidFill>
                  <a:schemeClr val="accent5"/>
                </a:solidFill>
              </a:rPr>
              <a:t>唐代</a:t>
            </a:r>
            <a:r>
              <a:rPr lang="zh-CN" altLang="en-US" sz="2400" dirty="0" smtClean="0"/>
              <a:t>，出现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专卖店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明代</a:t>
            </a:r>
            <a:r>
              <a:rPr lang="zh-CN" altLang="en-US" sz="2400" b="1" u="sng" dirty="0">
                <a:solidFill>
                  <a:schemeClr val="accent5"/>
                </a:solidFill>
              </a:rPr>
              <a:t>中叶</a:t>
            </a:r>
            <a:r>
              <a:rPr lang="zh-CN" altLang="en-US" sz="2400" dirty="0" smtClean="0"/>
              <a:t>，产生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资本主义</a:t>
            </a:r>
            <a:r>
              <a:rPr lang="zh-CN" altLang="en-US" sz="2400" b="1" u="sng" dirty="0">
                <a:solidFill>
                  <a:schemeClr val="accent5"/>
                </a:solidFill>
              </a:rPr>
              <a:t>的经济萌芽</a:t>
            </a:r>
            <a:endParaRPr lang="zh-CN" altLang="zh-CN" sz="2400" b="1" u="sng" dirty="0">
              <a:solidFill>
                <a:schemeClr val="accent5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131886" y="2076866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3588" y="4711845"/>
            <a:ext cx="2358412" cy="2146155"/>
          </a:xfrm>
          <a:prstGeom prst="rect">
            <a:avLst/>
          </a:prstGeom>
        </p:spPr>
      </p:pic>
      <p:sp>
        <p:nvSpPr>
          <p:cNvPr id="7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8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3.1.2.2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传统商业活动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中国商业都市崛起于（  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商周时期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春秋时期 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战国时期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秦汉时期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中国商业都市崛起于（  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商周时期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春秋时期 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C:</a:t>
            </a:r>
            <a:r>
              <a:rPr lang="zh-CN" altLang="en-US" sz="2800" dirty="0">
                <a:solidFill>
                  <a:srgbClr val="FF0000"/>
                </a:solidFill>
              </a:rPr>
              <a:t>战国时期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秦汉时期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西汉张骞出使西域，沟通中西交通，开辟了</a:t>
            </a:r>
            <a:r>
              <a:rPr lang="zh-CN" altLang="en-US" sz="2800" dirty="0" smtClean="0"/>
              <a:t>著名</a:t>
            </a:r>
            <a:r>
              <a:rPr lang="en-US" altLang="zh-CN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.</a:t>
            </a:r>
            <a:r>
              <a:rPr lang="zh-CN" altLang="en-US" sz="2800" dirty="0"/>
              <a:t>丝绸之路                         </a:t>
            </a:r>
            <a:endParaRPr lang="en-US" altLang="zh-CN" sz="2800" dirty="0" smtClean="0"/>
          </a:p>
          <a:p>
            <a:r>
              <a:rPr lang="en-US" altLang="zh-CN" sz="2800" dirty="0" smtClean="0"/>
              <a:t>B</a:t>
            </a:r>
            <a:r>
              <a:rPr lang="en-US" altLang="zh-CN" sz="2800" dirty="0"/>
              <a:t>.</a:t>
            </a:r>
            <a:r>
              <a:rPr lang="zh-CN" altLang="en-US" sz="2800" dirty="0"/>
              <a:t>西域之</a:t>
            </a:r>
            <a:r>
              <a:rPr lang="zh-CN" altLang="en-US" sz="2800" dirty="0" smtClean="0"/>
              <a:t>路</a:t>
            </a:r>
            <a:endParaRPr lang="en-US" altLang="zh-CN" sz="2800" dirty="0" smtClean="0"/>
          </a:p>
          <a:p>
            <a:r>
              <a:rPr lang="en-US" altLang="zh-CN" sz="2800" dirty="0" smtClean="0"/>
              <a:t>C</a:t>
            </a:r>
            <a:r>
              <a:rPr lang="en-US" altLang="zh-CN" sz="2800" dirty="0"/>
              <a:t>.“</a:t>
            </a:r>
            <a:r>
              <a:rPr lang="zh-CN" altLang="en-US" sz="2800" dirty="0"/>
              <a:t>瓷器之路”                     </a:t>
            </a:r>
            <a:endParaRPr lang="en-US" altLang="zh-CN" sz="2800" dirty="0" smtClean="0"/>
          </a:p>
          <a:p>
            <a:r>
              <a:rPr lang="en-US" altLang="zh-CN" sz="2800" dirty="0" smtClean="0"/>
              <a:t>D</a:t>
            </a:r>
            <a:r>
              <a:rPr lang="en-US" altLang="zh-CN" sz="2800" dirty="0"/>
              <a:t>.“</a:t>
            </a:r>
            <a:r>
              <a:rPr lang="zh-CN" altLang="en-US" sz="2800" dirty="0"/>
              <a:t>西域走廊”</a:t>
            </a:r>
            <a:r>
              <a:rPr lang="en-US" altLang="zh-CN" sz="2800" dirty="0"/>
              <a:t>"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西汉张骞出使西域，沟通中西交通，开辟了</a:t>
            </a:r>
            <a:r>
              <a:rPr lang="zh-CN" altLang="en-US" sz="2800" dirty="0" smtClean="0"/>
              <a:t>著名</a:t>
            </a:r>
            <a:r>
              <a:rPr lang="en-US" altLang="zh-CN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r>
              <a:rPr lang="zh-CN" altLang="en-US" sz="2800" dirty="0">
                <a:solidFill>
                  <a:srgbClr val="FF0000"/>
                </a:solidFill>
              </a:rPr>
              <a:t>丝绸之路                        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B</a:t>
            </a:r>
            <a:r>
              <a:rPr lang="en-US" altLang="zh-CN" sz="2800" dirty="0"/>
              <a:t>.</a:t>
            </a:r>
            <a:r>
              <a:rPr lang="zh-CN" altLang="en-US" sz="2800" dirty="0"/>
              <a:t>西域之</a:t>
            </a:r>
            <a:r>
              <a:rPr lang="zh-CN" altLang="en-US" sz="2800" dirty="0" smtClean="0"/>
              <a:t>路</a:t>
            </a:r>
            <a:endParaRPr lang="en-US" altLang="zh-CN" sz="2800" dirty="0" smtClean="0"/>
          </a:p>
          <a:p>
            <a:r>
              <a:rPr lang="en-US" altLang="zh-CN" sz="2800" dirty="0" smtClean="0"/>
              <a:t>C</a:t>
            </a:r>
            <a:r>
              <a:rPr lang="en-US" altLang="zh-CN" sz="2800" dirty="0"/>
              <a:t>.“</a:t>
            </a:r>
            <a:r>
              <a:rPr lang="zh-CN" altLang="en-US" sz="2800" dirty="0"/>
              <a:t>瓷器之路”                     </a:t>
            </a:r>
            <a:endParaRPr lang="en-US" altLang="zh-CN" sz="2800" dirty="0" smtClean="0"/>
          </a:p>
          <a:p>
            <a:r>
              <a:rPr lang="en-US" altLang="zh-CN" sz="2800" dirty="0" smtClean="0"/>
              <a:t>D</a:t>
            </a:r>
            <a:r>
              <a:rPr lang="en-US" altLang="zh-CN" sz="2800" dirty="0"/>
              <a:t>.“</a:t>
            </a:r>
            <a:r>
              <a:rPr lang="zh-CN" altLang="en-US" sz="2800" dirty="0"/>
              <a:t>西域走廊”</a:t>
            </a:r>
            <a:r>
              <a:rPr lang="en-US" altLang="zh-CN" sz="2800" dirty="0"/>
              <a:t>"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北魏设在洛阳宣阳门外、用于接待外国客商的地方名叫（ 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四夷馆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十三行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国宾馆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迎宾楼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北魏设在洛阳宣阳门外、用于接待外国客商的地方名叫（ 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r>
              <a:rPr lang="en-US" altLang="zh-CN" sz="2800" dirty="0">
                <a:solidFill>
                  <a:srgbClr val="FF0000"/>
                </a:solidFill>
              </a:rPr>
              <a:t>:</a:t>
            </a:r>
            <a:r>
              <a:rPr lang="zh-CN" altLang="en-US" sz="2800" dirty="0">
                <a:solidFill>
                  <a:srgbClr val="FF0000"/>
                </a:solidFill>
              </a:rPr>
              <a:t>四夷馆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十三行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国宾馆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迎宾楼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44241" y="318758"/>
            <a:ext cx="9203159" cy="5840742"/>
            <a:chOff x="2769940" y="1675744"/>
            <a:chExt cx="4955938" cy="4498187"/>
          </a:xfrm>
        </p:grpSpPr>
        <p:sp>
          <p:nvSpPr>
            <p:cNvPr id="7" name="任意多边形 6"/>
            <p:cNvSpPr/>
            <p:nvPr/>
          </p:nvSpPr>
          <p:spPr>
            <a:xfrm>
              <a:off x="4679879" y="5254948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1" rIns="120401" bIns="343542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79879" y="5254948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79879" y="5013110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2879" y="4529433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5" rIns="130852" bIns="1121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2879" y="4287595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9879" y="4529433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2" rIns="120401" bIns="34354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156880" y="3803919"/>
              <a:ext cx="253833" cy="1451028"/>
            </a:xfrm>
            <a:custGeom>
              <a:avLst/>
              <a:gdLst>
                <a:gd name="connsiteX0" fmla="*/ 0 w 253833"/>
                <a:gd name="connsiteY0" fmla="*/ 0 h 1451028"/>
                <a:gd name="connsiteX1" fmla="*/ 126916 w 253833"/>
                <a:gd name="connsiteY1" fmla="*/ 0 h 1451028"/>
                <a:gd name="connsiteX2" fmla="*/ 126916 w 253833"/>
                <a:gd name="connsiteY2" fmla="*/ 1451028 h 1451028"/>
                <a:gd name="connsiteX3" fmla="*/ 253833 w 253833"/>
                <a:gd name="connsiteY3" fmla="*/ 1451028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0"/>
                  </a:moveTo>
                  <a:lnTo>
                    <a:pt x="126916" y="0"/>
                  </a:lnTo>
                  <a:lnTo>
                    <a:pt x="126916" y="1451028"/>
                  </a:lnTo>
                  <a:lnTo>
                    <a:pt x="253833" y="14510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79879" y="3562081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679879" y="3320243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156880" y="3562081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79879" y="2352890"/>
              <a:ext cx="253833" cy="483676"/>
            </a:xfrm>
            <a:custGeom>
              <a:avLst/>
              <a:gdLst>
                <a:gd name="connsiteX0" fmla="*/ 0 w 253833"/>
                <a:gd name="connsiteY0" fmla="*/ 0 h 483676"/>
                <a:gd name="connsiteX1" fmla="*/ 126916 w 253833"/>
                <a:gd name="connsiteY1" fmla="*/ 0 h 483676"/>
                <a:gd name="connsiteX2" fmla="*/ 126916 w 253833"/>
                <a:gd name="connsiteY2" fmla="*/ 483676 h 483676"/>
                <a:gd name="connsiteX3" fmla="*/ 253833 w 253833"/>
                <a:gd name="connsiteY3" fmla="*/ 483676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0"/>
                  </a:moveTo>
                  <a:lnTo>
                    <a:pt x="126916" y="0"/>
                  </a:lnTo>
                  <a:lnTo>
                    <a:pt x="126916" y="483676"/>
                  </a:lnTo>
                  <a:lnTo>
                    <a:pt x="253833" y="48367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3" rIns="125961" bIns="22818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679879" y="2307170"/>
              <a:ext cx="253833" cy="91440"/>
            </a:xfrm>
            <a:custGeom>
              <a:avLst/>
              <a:gdLst>
                <a:gd name="connsiteX0" fmla="*/ 0 w 253833"/>
                <a:gd name="connsiteY0" fmla="*/ 45720 h 91440"/>
                <a:gd name="connsiteX1" fmla="*/ 253833 w 25383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33" h="91440">
                  <a:moveTo>
                    <a:pt x="0" y="45720"/>
                  </a:moveTo>
                  <a:lnTo>
                    <a:pt x="25383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271" tIns="39375" rIns="133271" bIns="3937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79879" y="1869214"/>
              <a:ext cx="253833" cy="483676"/>
            </a:xfrm>
            <a:custGeom>
              <a:avLst/>
              <a:gdLst>
                <a:gd name="connsiteX0" fmla="*/ 0 w 253833"/>
                <a:gd name="connsiteY0" fmla="*/ 483676 h 483676"/>
                <a:gd name="connsiteX1" fmla="*/ 126916 w 253833"/>
                <a:gd name="connsiteY1" fmla="*/ 483676 h 483676"/>
                <a:gd name="connsiteX2" fmla="*/ 126916 w 253833"/>
                <a:gd name="connsiteY2" fmla="*/ 0 h 483676"/>
                <a:gd name="connsiteX3" fmla="*/ 253833 w 253833"/>
                <a:gd name="connsiteY3" fmla="*/ 0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483676"/>
                  </a:moveTo>
                  <a:lnTo>
                    <a:pt x="126916" y="483676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2" rIns="125961" bIns="22818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156880" y="2352890"/>
              <a:ext cx="253833" cy="1451028"/>
            </a:xfrm>
            <a:custGeom>
              <a:avLst/>
              <a:gdLst>
                <a:gd name="connsiteX0" fmla="*/ 0 w 253833"/>
                <a:gd name="connsiteY0" fmla="*/ 1451028 h 1451028"/>
                <a:gd name="connsiteX1" fmla="*/ 126916 w 253833"/>
                <a:gd name="connsiteY1" fmla="*/ 1451028 h 1451028"/>
                <a:gd name="connsiteX2" fmla="*/ 126916 w 253833"/>
                <a:gd name="connsiteY2" fmla="*/ 0 h 1451028"/>
                <a:gd name="connsiteX3" fmla="*/ 253833 w 253833"/>
                <a:gd name="connsiteY3" fmla="*/ 0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1451028"/>
                  </a:moveTo>
                  <a:lnTo>
                    <a:pt x="126916" y="145102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+mj-ea"/>
                <a:ea typeface="+mj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6200000">
              <a:off x="1945144" y="3610449"/>
              <a:ext cx="2036531" cy="386940"/>
            </a:xfrm>
            <a:custGeom>
              <a:avLst/>
              <a:gdLst>
                <a:gd name="connsiteX0" fmla="*/ 0 w 2036531"/>
                <a:gd name="connsiteY0" fmla="*/ 0 h 386940"/>
                <a:gd name="connsiteX1" fmla="*/ 2036531 w 2036531"/>
                <a:gd name="connsiteY1" fmla="*/ 0 h 386940"/>
                <a:gd name="connsiteX2" fmla="*/ 2036531 w 2036531"/>
                <a:gd name="connsiteY2" fmla="*/ 386940 h 386940"/>
                <a:gd name="connsiteX3" fmla="*/ 0 w 2036531"/>
                <a:gd name="connsiteY3" fmla="*/ 386940 h 386940"/>
                <a:gd name="connsiteX4" fmla="*/ 0 w 2036531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531" h="386940">
                  <a:moveTo>
                    <a:pt x="0" y="0"/>
                  </a:moveTo>
                  <a:lnTo>
                    <a:pt x="2036531" y="0"/>
                  </a:lnTo>
                  <a:lnTo>
                    <a:pt x="2036531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9" tIns="12700" rIns="12700" bIns="12699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第三章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410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传统生产文化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933713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农业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933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手工业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933713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商业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3410713" y="336861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日常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933713" y="312677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衣食住行文化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933713" y="361044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家庭文化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410713" y="5061477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技术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933713" y="4335963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传统科学技术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6456712" y="409412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天文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56712" y="457780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算数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933713" y="481963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手工业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933713" y="530331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中医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933713" y="578699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+mj-ea"/>
                  <a:ea typeface="+mj-ea"/>
                </a:rPr>
                <a:t>四大发明</a:t>
              </a:r>
              <a:endParaRPr lang="zh-CN" altLang="en-US" sz="2400" kern="1200" dirty="0">
                <a:latin typeface="+mj-ea"/>
                <a:ea typeface="+mj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我国使用货币开始于（ ）</a:t>
            </a:r>
            <a:endParaRPr lang="zh-CN" altLang="en-US" sz="2800" dirty="0"/>
          </a:p>
          <a:p>
            <a:r>
              <a:rPr lang="en-US" altLang="zh-CN" sz="2800" dirty="0"/>
              <a:t>A:</a:t>
            </a:r>
            <a:r>
              <a:rPr lang="zh-CN" altLang="en-US" sz="2800" dirty="0"/>
              <a:t>商周时期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秦汉时期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唐宋时期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元明时期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我国使用货币开始于（ ）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A:</a:t>
            </a:r>
            <a:r>
              <a:rPr lang="zh-CN" altLang="en-US" sz="2800" dirty="0">
                <a:solidFill>
                  <a:srgbClr val="FF0000"/>
                </a:solidFill>
              </a:rPr>
              <a:t>商周时期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秦汉时期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唐宋时期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元明时期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35387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400" dirty="0" smtClean="0">
                <a:latin typeface="+mj-ea"/>
                <a:ea typeface="+mj-ea"/>
              </a:rPr>
              <a:t>3.1.2.2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商业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二、古代商业详情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8200" y="2442801"/>
          <a:ext cx="11114116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/>
                <a:gridCol w="9539316"/>
              </a:tblGrid>
              <a:tr h="14958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传统商贸四种模式</a:t>
                      </a:r>
                      <a:endParaRPr lang="en-US" altLang="zh-CN" sz="2400" b="1" u="sng" kern="1200" dirty="0" smtClean="0">
                        <a:solidFill>
                          <a:schemeClr val="accent5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4472C4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★★★</a:t>
                      </a:r>
                      <a:endParaRPr lang="zh-CN" altLang="en-US" sz="2400" b="1" u="sng" kern="1200" dirty="0">
                        <a:solidFill>
                          <a:schemeClr val="accent5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市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：殷商时起，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小规模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的贸易活动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墟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南方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把定期贸易的场所称“墟”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集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北方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的贸易场所叫“集”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会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：唐代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把寺庙节日期间举行的、规模较大的贸易活动称为庙市，后来发展成庙会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3494115" y="192198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051068" y="192198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3.1.2.2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传统商业活动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35387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400" dirty="0" smtClean="0">
                <a:latin typeface="+mj-ea"/>
                <a:ea typeface="+mj-ea"/>
              </a:rPr>
              <a:t>3.1.2.2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商业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二、古代商业详情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8200" y="2442801"/>
          <a:ext cx="11114116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/>
                <a:gridCol w="9488516"/>
              </a:tblGrid>
              <a:tr h="11479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传统商业活动类别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4472C4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★★</a:t>
                      </a:r>
                      <a:endParaRPr lang="zh-CN" altLang="en-US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①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互惠交换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。与追求商业盈利无关，社会互惠性质的等价交换。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②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行商经营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。卖主向买主主动汇合。比如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徽商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和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晋商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③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坐商经营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。买主向卖主主动汇合。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如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钱庄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银号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商行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7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传统商业文化符号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solidFill>
                            <a:srgbClr val="4472C4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★</a:t>
                      </a:r>
                      <a:endParaRPr lang="zh-CN" altLang="en-US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①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市声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：行商招徕顾客的传统代号。分为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叫卖声、代叫声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②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商幌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：坐商招徕顾客的特定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符号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③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牌匾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：坐商经营讲究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匾牌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3494115" y="1921984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051068" y="192198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9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0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554" y="93632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3.1.2.2 </a:t>
            </a:r>
            <a:r>
              <a:rPr lang="zh-TW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传统商业活动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徽商和晋商在历史上非常有名，他们贸易的方式属于（ 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农商经营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行商经营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坐商经营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官商经营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徽商和晋商在历史上非常有名，他们贸易的方式属于（ 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农商经营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B:</a:t>
            </a:r>
            <a:r>
              <a:rPr lang="zh-CN" altLang="en-US" sz="2800" dirty="0">
                <a:solidFill>
                  <a:srgbClr val="FF0000"/>
                </a:solidFill>
              </a:rPr>
              <a:t>行商经营</a:t>
            </a:r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坐商经营</a:t>
            </a:r>
            <a:endParaRPr lang="zh-CN" altLang="en-US" sz="2800" dirty="0"/>
          </a:p>
          <a:p>
            <a:r>
              <a:rPr lang="en-US" altLang="zh-CN" sz="2800" dirty="0"/>
              <a:t>D:</a:t>
            </a:r>
            <a:r>
              <a:rPr lang="zh-CN" altLang="en-US" sz="2800" dirty="0"/>
              <a:t>官商经营</a:t>
            </a:r>
            <a:endParaRPr lang="zh-CN" altLang="en-US" sz="2800" dirty="0"/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中国传统市商贸易活动的模式主要有（）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市</a:t>
            </a:r>
            <a:endParaRPr lang="en-US" altLang="zh-CN" sz="2800" dirty="0" smtClean="0"/>
          </a:p>
          <a:p>
            <a:r>
              <a:rPr lang="en-US" altLang="zh-CN" sz="2800" dirty="0" smtClean="0"/>
              <a:t>B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墟</a:t>
            </a:r>
            <a:endParaRPr lang="en-US" altLang="zh-CN" sz="2800" dirty="0" smtClean="0"/>
          </a:p>
          <a:p>
            <a:r>
              <a:rPr lang="en-US" altLang="zh-CN" sz="2800" dirty="0" smtClean="0"/>
              <a:t>C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集</a:t>
            </a:r>
            <a:endParaRPr lang="en-US" altLang="zh-CN" sz="2800" dirty="0" smtClean="0"/>
          </a:p>
          <a:p>
            <a:r>
              <a:rPr lang="en-US" altLang="zh-CN" sz="2800" dirty="0" smtClean="0"/>
              <a:t>D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会</a:t>
            </a:r>
            <a:endParaRPr lang="en-US" altLang="zh-CN" sz="2800" dirty="0" smtClean="0"/>
          </a:p>
          <a:p>
            <a:r>
              <a:rPr lang="en-US" altLang="zh-CN" sz="2800" dirty="0" smtClean="0"/>
              <a:t>E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场</a:t>
            </a:r>
            <a:r>
              <a:rPr lang="en-US" altLang="zh-CN" sz="2800" dirty="0"/>
              <a:t>					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中国传统市商贸易活动的模式主要有（）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r>
              <a:rPr lang="zh-CN" altLang="en-US" sz="2800" dirty="0" smtClean="0">
                <a:solidFill>
                  <a:srgbClr val="FF0000"/>
                </a:solidFill>
              </a:rPr>
              <a:t>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B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r>
              <a:rPr lang="zh-CN" altLang="en-US" sz="2800" dirty="0" smtClean="0">
                <a:solidFill>
                  <a:srgbClr val="FF0000"/>
                </a:solidFill>
              </a:rPr>
              <a:t>墟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C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r>
              <a:rPr lang="zh-CN" altLang="en-US" sz="2800" dirty="0" smtClean="0">
                <a:solidFill>
                  <a:srgbClr val="FF0000"/>
                </a:solidFill>
              </a:rPr>
              <a:t>集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D</a:t>
            </a:r>
            <a:r>
              <a:rPr lang="en-US" altLang="zh-CN" sz="2800" dirty="0">
                <a:solidFill>
                  <a:srgbClr val="FF0000"/>
                </a:solidFill>
              </a:rPr>
              <a:t>.</a:t>
            </a:r>
            <a:r>
              <a:rPr lang="zh-CN" altLang="en-US" sz="2800" dirty="0" smtClean="0">
                <a:solidFill>
                  <a:srgbClr val="FF0000"/>
                </a:solidFill>
              </a:rPr>
              <a:t>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E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场</a:t>
            </a:r>
            <a:r>
              <a:rPr lang="en-US" altLang="zh-CN" sz="2800" dirty="0"/>
              <a:t>					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就商贸方式而言，钱庄、银号属于 </a:t>
            </a:r>
            <a:endParaRPr lang="en-US" altLang="zh-CN" sz="2800" dirty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行商经营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/>
              <a:t>坐商经营</a:t>
            </a:r>
            <a:endParaRPr lang="en-US" altLang="zh-CN" sz="2800" dirty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农</a:t>
            </a:r>
            <a:r>
              <a:rPr lang="zh-CN" altLang="en-US" sz="2800" dirty="0"/>
              <a:t>商</a:t>
            </a:r>
            <a:r>
              <a:rPr lang="zh-CN" altLang="en-US" sz="2800" dirty="0" smtClean="0"/>
              <a:t>兼营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公</a:t>
            </a:r>
            <a:r>
              <a:rPr lang="zh-CN" altLang="en-US" sz="2800" dirty="0"/>
              <a:t>商兼营</a:t>
            </a:r>
            <a:r>
              <a:rPr lang="en-US" altLang="zh-CN" sz="2800" dirty="0"/>
              <a:t>"	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就商贸方式而言，钱庄、银号属于 </a:t>
            </a:r>
            <a:endParaRPr lang="en-US" altLang="zh-CN" sz="2800" dirty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行商经营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>
                <a:solidFill>
                  <a:srgbClr val="FF0000"/>
                </a:solidFill>
              </a:rPr>
              <a:t>坐商经营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农</a:t>
            </a:r>
            <a:r>
              <a:rPr lang="zh-CN" altLang="en-US" sz="2800" dirty="0"/>
              <a:t>商</a:t>
            </a:r>
            <a:r>
              <a:rPr lang="zh-CN" altLang="en-US" sz="2800" dirty="0" smtClean="0"/>
              <a:t>兼营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公</a:t>
            </a:r>
            <a:r>
              <a:rPr lang="zh-CN" altLang="en-US" sz="2800" dirty="0"/>
              <a:t>商兼营</a:t>
            </a:r>
            <a:r>
              <a:rPr lang="en-US" altLang="zh-CN" sz="2800" dirty="0"/>
              <a:t>"	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041" y="687058"/>
            <a:ext cx="6789671" cy="5461935"/>
            <a:chOff x="2769940" y="1675744"/>
            <a:chExt cx="4955938" cy="4498187"/>
          </a:xfrm>
        </p:grpSpPr>
        <p:sp>
          <p:nvSpPr>
            <p:cNvPr id="7" name="任意多边形 6"/>
            <p:cNvSpPr/>
            <p:nvPr/>
          </p:nvSpPr>
          <p:spPr>
            <a:xfrm>
              <a:off x="4679879" y="5254948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1" rIns="120401" bIns="343542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79879" y="5254948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79879" y="5013110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2879" y="4529433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5" rIns="130852" bIns="1121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2879" y="4287595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9879" y="4529433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2" rIns="120401" bIns="34354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156880" y="3803919"/>
              <a:ext cx="253833" cy="1451028"/>
            </a:xfrm>
            <a:custGeom>
              <a:avLst/>
              <a:gdLst>
                <a:gd name="connsiteX0" fmla="*/ 0 w 253833"/>
                <a:gd name="connsiteY0" fmla="*/ 0 h 1451028"/>
                <a:gd name="connsiteX1" fmla="*/ 126916 w 253833"/>
                <a:gd name="connsiteY1" fmla="*/ 0 h 1451028"/>
                <a:gd name="connsiteX2" fmla="*/ 126916 w 253833"/>
                <a:gd name="connsiteY2" fmla="*/ 1451028 h 1451028"/>
                <a:gd name="connsiteX3" fmla="*/ 253833 w 253833"/>
                <a:gd name="connsiteY3" fmla="*/ 1451028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0"/>
                  </a:moveTo>
                  <a:lnTo>
                    <a:pt x="126916" y="0"/>
                  </a:lnTo>
                  <a:lnTo>
                    <a:pt x="126916" y="1451028"/>
                  </a:lnTo>
                  <a:lnTo>
                    <a:pt x="253833" y="14510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79879" y="3562081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679879" y="3320243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156880" y="3562081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79879" y="2352890"/>
              <a:ext cx="253833" cy="483676"/>
            </a:xfrm>
            <a:custGeom>
              <a:avLst/>
              <a:gdLst>
                <a:gd name="connsiteX0" fmla="*/ 0 w 253833"/>
                <a:gd name="connsiteY0" fmla="*/ 0 h 483676"/>
                <a:gd name="connsiteX1" fmla="*/ 126916 w 253833"/>
                <a:gd name="connsiteY1" fmla="*/ 0 h 483676"/>
                <a:gd name="connsiteX2" fmla="*/ 126916 w 253833"/>
                <a:gd name="connsiteY2" fmla="*/ 483676 h 483676"/>
                <a:gd name="connsiteX3" fmla="*/ 253833 w 253833"/>
                <a:gd name="connsiteY3" fmla="*/ 483676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0"/>
                  </a:moveTo>
                  <a:lnTo>
                    <a:pt x="126916" y="0"/>
                  </a:lnTo>
                  <a:lnTo>
                    <a:pt x="126916" y="483676"/>
                  </a:lnTo>
                  <a:lnTo>
                    <a:pt x="253833" y="48367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3" rIns="125961" bIns="22818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679879" y="2307170"/>
              <a:ext cx="253833" cy="91440"/>
            </a:xfrm>
            <a:custGeom>
              <a:avLst/>
              <a:gdLst>
                <a:gd name="connsiteX0" fmla="*/ 0 w 253833"/>
                <a:gd name="connsiteY0" fmla="*/ 45720 h 91440"/>
                <a:gd name="connsiteX1" fmla="*/ 253833 w 25383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33" h="91440">
                  <a:moveTo>
                    <a:pt x="0" y="45720"/>
                  </a:moveTo>
                  <a:lnTo>
                    <a:pt x="25383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271" tIns="39375" rIns="133271" bIns="3937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79879" y="1869214"/>
              <a:ext cx="253833" cy="483676"/>
            </a:xfrm>
            <a:custGeom>
              <a:avLst/>
              <a:gdLst>
                <a:gd name="connsiteX0" fmla="*/ 0 w 253833"/>
                <a:gd name="connsiteY0" fmla="*/ 483676 h 483676"/>
                <a:gd name="connsiteX1" fmla="*/ 126916 w 253833"/>
                <a:gd name="connsiteY1" fmla="*/ 483676 h 483676"/>
                <a:gd name="connsiteX2" fmla="*/ 126916 w 253833"/>
                <a:gd name="connsiteY2" fmla="*/ 0 h 483676"/>
                <a:gd name="connsiteX3" fmla="*/ 253833 w 253833"/>
                <a:gd name="connsiteY3" fmla="*/ 0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483676"/>
                  </a:moveTo>
                  <a:lnTo>
                    <a:pt x="126916" y="483676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2" rIns="125961" bIns="22818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156880" y="2352890"/>
              <a:ext cx="253833" cy="1451028"/>
            </a:xfrm>
            <a:custGeom>
              <a:avLst/>
              <a:gdLst>
                <a:gd name="connsiteX0" fmla="*/ 0 w 253833"/>
                <a:gd name="connsiteY0" fmla="*/ 1451028 h 1451028"/>
                <a:gd name="connsiteX1" fmla="*/ 126916 w 253833"/>
                <a:gd name="connsiteY1" fmla="*/ 1451028 h 1451028"/>
                <a:gd name="connsiteX2" fmla="*/ 126916 w 253833"/>
                <a:gd name="connsiteY2" fmla="*/ 0 h 1451028"/>
                <a:gd name="connsiteX3" fmla="*/ 253833 w 253833"/>
                <a:gd name="connsiteY3" fmla="*/ 0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1451028"/>
                  </a:moveTo>
                  <a:lnTo>
                    <a:pt x="126916" y="145102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6200000">
              <a:off x="1945144" y="3610449"/>
              <a:ext cx="2036531" cy="386940"/>
            </a:xfrm>
            <a:custGeom>
              <a:avLst/>
              <a:gdLst>
                <a:gd name="connsiteX0" fmla="*/ 0 w 2036531"/>
                <a:gd name="connsiteY0" fmla="*/ 0 h 386940"/>
                <a:gd name="connsiteX1" fmla="*/ 2036531 w 2036531"/>
                <a:gd name="connsiteY1" fmla="*/ 0 h 386940"/>
                <a:gd name="connsiteX2" fmla="*/ 2036531 w 2036531"/>
                <a:gd name="connsiteY2" fmla="*/ 386940 h 386940"/>
                <a:gd name="connsiteX3" fmla="*/ 0 w 2036531"/>
                <a:gd name="connsiteY3" fmla="*/ 386940 h 386940"/>
                <a:gd name="connsiteX4" fmla="*/ 0 w 2036531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531" h="386940">
                  <a:moveTo>
                    <a:pt x="0" y="0"/>
                  </a:moveTo>
                  <a:lnTo>
                    <a:pt x="2036531" y="0"/>
                  </a:lnTo>
                  <a:lnTo>
                    <a:pt x="2036531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9" tIns="12700" rIns="12700" bIns="12699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第三章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410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传统生产文化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933713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933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933713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商业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3410713" y="336861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日常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933713" y="312677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衣食住行文化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933713" y="361044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家庭文化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410713" y="5061477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933713" y="4335963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传统科学技术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6456712" y="409412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天文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56712" y="457780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算数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933713" y="481963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933713" y="530331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中医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933713" y="578699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四大发明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北方的贸易场所通常</a:t>
            </a:r>
            <a:r>
              <a:rPr lang="zh-CN" altLang="en-US" sz="2800" dirty="0" smtClean="0"/>
              <a:t>称为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场 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集 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会 </a:t>
            </a:r>
            <a:endParaRPr lang="en-US" altLang="zh-CN" sz="2800" dirty="0" smtClean="0"/>
          </a:p>
          <a:p>
            <a:pPr marL="457200" indent="-457200">
              <a:buAutoNum type="alphaUcPeriod"/>
            </a:pPr>
            <a:r>
              <a:rPr lang="zh-CN" altLang="en-US" sz="2800" dirty="0" smtClean="0"/>
              <a:t>墟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中国历史上，南方把定期贸易的场所称作（ ）</a:t>
            </a:r>
            <a:endParaRPr lang="zh-CN" altLang="en-US" sz="2800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A</a:t>
            </a:r>
            <a:r>
              <a:rPr lang="en-US" altLang="zh-CN" sz="2800" dirty="0"/>
              <a:t>:</a:t>
            </a:r>
            <a:r>
              <a:rPr lang="zh-CN" altLang="en-US" sz="2800" dirty="0"/>
              <a:t>市</a:t>
            </a:r>
            <a:endParaRPr lang="zh-CN" altLang="en-US" sz="2800" dirty="0"/>
          </a:p>
          <a:p>
            <a:r>
              <a:rPr lang="en-US" altLang="zh-CN" sz="2800" dirty="0"/>
              <a:t>B:</a:t>
            </a:r>
            <a:r>
              <a:rPr lang="zh-CN" altLang="en-US" sz="2800" dirty="0"/>
              <a:t>集</a:t>
            </a:r>
            <a:endParaRPr lang="zh-CN" altLang="en-US" sz="2800" dirty="0"/>
          </a:p>
          <a:p>
            <a:r>
              <a:rPr lang="en-US" altLang="zh-CN" sz="2800" dirty="0"/>
              <a:t>C:</a:t>
            </a:r>
            <a:r>
              <a:rPr lang="zh-CN" altLang="en-US" sz="2800" dirty="0"/>
              <a:t>庙市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D:</a:t>
            </a:r>
            <a:r>
              <a:rPr lang="zh-CN" altLang="en-US" sz="2800" dirty="0">
                <a:solidFill>
                  <a:srgbClr val="FF0000"/>
                </a:solidFill>
              </a:rPr>
              <a:t>墟</a:t>
            </a:r>
            <a:endParaRPr lang="zh-CN" altLang="en-US" sz="2800" dirty="0">
              <a:solidFill>
                <a:srgbClr val="FF0000"/>
              </a:solidFill>
            </a:endParaRPr>
          </a:p>
          <a:p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3.1.3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农业生产的文化特征</a:t>
            </a:r>
            <a:endParaRPr lang="en-US" altLang="zh-CN" sz="2800" dirty="0">
              <a:latin typeface="+mj-ea"/>
              <a:ea typeface="+mj-ea"/>
            </a:endParaRPr>
          </a:p>
          <a:p>
            <a:pPr marL="514350" indent="-514350">
              <a:buFont typeface="+mj-ea"/>
              <a:buAutoNum type="ea1JpnChsDbPeriod"/>
            </a:pPr>
            <a:r>
              <a:rPr lang="zh-CN" altLang="zh-CN" sz="2400" dirty="0" smtClean="0"/>
              <a:t>天时</a:t>
            </a:r>
            <a:r>
              <a:rPr lang="zh-CN" altLang="zh-CN" sz="2400" dirty="0"/>
              <a:t>、地利、</a:t>
            </a:r>
            <a:r>
              <a:rPr lang="zh-CN" altLang="zh-CN" sz="2400" dirty="0" smtClean="0"/>
              <a:t>人</a:t>
            </a:r>
            <a:r>
              <a:rPr lang="zh-CN" altLang="en-US" sz="2400" dirty="0" smtClean="0"/>
              <a:t>和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重农经验</a:t>
            </a:r>
            <a:endParaRPr lang="zh-CN" altLang="zh-CN" sz="2400" dirty="0"/>
          </a:p>
          <a:p>
            <a:pPr marL="514350" indent="-514350">
              <a:buFont typeface="+mj-ea"/>
              <a:buAutoNum type="ea1JpnChsDbPeriod"/>
            </a:pPr>
            <a:r>
              <a:rPr lang="zh-CN" altLang="zh-CN" sz="2400" b="1" u="sng" dirty="0">
                <a:solidFill>
                  <a:schemeClr val="accent5"/>
                </a:solidFill>
              </a:rPr>
              <a:t>以工补农、以商求富</a:t>
            </a:r>
            <a:r>
              <a:rPr lang="zh-CN" altLang="zh-CN" sz="2400" dirty="0"/>
              <a:t>的农人</a:t>
            </a:r>
            <a:r>
              <a:rPr lang="zh-CN" altLang="zh-CN" sz="2400" dirty="0" smtClean="0"/>
              <a:t>心理</a:t>
            </a:r>
            <a:endParaRPr lang="en-US" altLang="zh-CN" sz="2400" dirty="0" smtClean="0"/>
          </a:p>
          <a:p>
            <a:pPr marL="514350" indent="-514350">
              <a:buFont typeface="+mj-ea"/>
              <a:buAutoNum type="ea1JpnChsDbPeriod"/>
            </a:pPr>
            <a:r>
              <a:rPr lang="zh-CN" altLang="zh-CN" sz="2400" dirty="0" smtClean="0"/>
              <a:t>精打细算</a:t>
            </a:r>
            <a:r>
              <a:rPr lang="zh-CN" altLang="zh-CN" sz="2400" dirty="0"/>
              <a:t>、知足节用的务农</a:t>
            </a:r>
            <a:r>
              <a:rPr lang="zh-CN" altLang="zh-CN" sz="2400" dirty="0" smtClean="0"/>
              <a:t>传统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272335" y="1368359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1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2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6554" y="93632"/>
            <a:ext cx="2955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3.1.3 </a:t>
            </a:r>
            <a:r>
              <a:rPr lang="zh-CN" altLang="en-US" sz="16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传统农业生产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文化的特征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+mj-ea"/>
                <a:ea typeface="+mj-ea"/>
              </a:rPr>
              <a:t>3.1.3</a:t>
            </a:r>
            <a:r>
              <a:rPr lang="zh-CN" altLang="en-US" sz="2800" dirty="0" smtClean="0">
                <a:latin typeface="+mj-ea"/>
                <a:ea typeface="+mj-ea"/>
              </a:rPr>
              <a:t>：</a:t>
            </a:r>
            <a:r>
              <a:rPr lang="zh-CN" altLang="en-US" sz="2800" dirty="0">
                <a:latin typeface="+mj-ea"/>
                <a:ea typeface="+mj-ea"/>
              </a:rPr>
              <a:t>农业生产的文化特征</a:t>
            </a:r>
            <a:endParaRPr lang="en-US" altLang="zh-CN" sz="2800" dirty="0">
              <a:latin typeface="+mj-ea"/>
              <a:ea typeface="+mj-ea"/>
            </a:endParaRPr>
          </a:p>
          <a:p>
            <a:pPr marL="228600">
              <a:spcBef>
                <a:spcPts val="500"/>
              </a:spcBef>
            </a:pPr>
            <a:r>
              <a:rPr lang="zh-CN" altLang="en-US" sz="2400" dirty="0">
                <a:solidFill>
                  <a:prstClr val="black"/>
                </a:solidFill>
              </a:rPr>
              <a:t>以工补农、以商求富的农人心理的</a:t>
            </a:r>
            <a:r>
              <a:rPr lang="zh-CN" altLang="zh-CN" sz="2400" dirty="0">
                <a:solidFill>
                  <a:prstClr val="black"/>
                </a:solidFill>
              </a:rPr>
              <a:t>文化价值：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685800" indent="-457200">
              <a:spcBef>
                <a:spcPts val="500"/>
              </a:spcBef>
              <a:buFont typeface="+mj-lt"/>
              <a:buAutoNum type="arabicPeriod"/>
            </a:pPr>
            <a:r>
              <a:rPr lang="zh-CN" altLang="zh-CN" sz="2400" dirty="0">
                <a:solidFill>
                  <a:prstClr val="black"/>
                </a:solidFill>
              </a:rPr>
              <a:t>它促成了</a:t>
            </a:r>
            <a:r>
              <a:rPr lang="zh-CN" altLang="zh-CN" sz="2400" dirty="0">
                <a:solidFill>
                  <a:srgbClr val="FF0000"/>
                </a:solidFill>
              </a:rPr>
              <a:t>城市</a:t>
            </a:r>
            <a:r>
              <a:rPr lang="zh-CN" altLang="zh-CN" sz="2400" dirty="0">
                <a:solidFill>
                  <a:prstClr val="black"/>
                </a:solidFill>
              </a:rPr>
              <a:t>的出现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685800" indent="-457200">
              <a:spcBef>
                <a:spcPts val="500"/>
              </a:spcBef>
              <a:buFont typeface="+mj-lt"/>
              <a:buAutoNum type="arabicPeriod"/>
            </a:pPr>
            <a:r>
              <a:rPr lang="zh-CN" altLang="zh-CN" sz="2400" dirty="0">
                <a:solidFill>
                  <a:prstClr val="black"/>
                </a:solidFill>
              </a:rPr>
              <a:t>发展了</a:t>
            </a:r>
            <a:r>
              <a:rPr lang="zh-CN" altLang="zh-CN" sz="2400" dirty="0">
                <a:solidFill>
                  <a:srgbClr val="FF0000"/>
                </a:solidFill>
              </a:rPr>
              <a:t>市民文化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685800" indent="-457200">
              <a:spcBef>
                <a:spcPts val="500"/>
              </a:spcBef>
              <a:buFont typeface="+mj-lt"/>
              <a:buAutoNum type="arabicPeriod"/>
            </a:pPr>
            <a:r>
              <a:rPr lang="zh-CN" altLang="zh-CN" sz="2400" dirty="0">
                <a:solidFill>
                  <a:prstClr val="black"/>
                </a:solidFill>
              </a:rPr>
              <a:t>打破了</a:t>
            </a:r>
            <a:r>
              <a:rPr lang="zh-CN" altLang="zh-CN" sz="2400" dirty="0" smtClean="0">
                <a:solidFill>
                  <a:prstClr val="black"/>
                </a:solidFill>
              </a:rPr>
              <a:t>小农经济视野</a:t>
            </a:r>
            <a:r>
              <a:rPr lang="zh-CN" altLang="zh-CN" sz="2400" dirty="0">
                <a:solidFill>
                  <a:prstClr val="black"/>
                </a:solidFill>
              </a:rPr>
              <a:t>，引进了城市的信息</a:t>
            </a:r>
            <a:r>
              <a:rPr lang="zh-CN" altLang="zh-CN" sz="2400" dirty="0" smtClean="0">
                <a:solidFill>
                  <a:prstClr val="black"/>
                </a:solidFill>
              </a:rPr>
              <a:t>，把</a:t>
            </a:r>
            <a:r>
              <a:rPr lang="zh-CN" altLang="zh-CN" sz="2400" dirty="0">
                <a:solidFill>
                  <a:prstClr val="black"/>
                </a:solidFill>
              </a:rPr>
              <a:t>地方或</a:t>
            </a:r>
            <a:r>
              <a:rPr lang="zh-CN" altLang="zh-CN" sz="2400" dirty="0" smtClean="0">
                <a:solidFill>
                  <a:prstClr val="black"/>
                </a:solidFill>
              </a:rPr>
              <a:t>民族文化</a:t>
            </a:r>
            <a:r>
              <a:rPr lang="zh-CN" altLang="zh-CN" sz="2400" dirty="0">
                <a:solidFill>
                  <a:prstClr val="black"/>
                </a:solidFill>
              </a:rPr>
              <a:t>带</a:t>
            </a:r>
            <a:r>
              <a:rPr lang="zh-CN" altLang="zh-CN" sz="2400" dirty="0" smtClean="0">
                <a:solidFill>
                  <a:prstClr val="black"/>
                </a:solidFill>
              </a:rPr>
              <a:t>到各地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272335" y="1368359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1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2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6554" y="93632"/>
            <a:ext cx="2955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3.1.3 </a:t>
            </a:r>
            <a:r>
              <a:rPr lang="zh-CN" altLang="en-US" sz="16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传统农业生产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文化的特征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041" y="687058"/>
            <a:ext cx="6789671" cy="5461935"/>
            <a:chOff x="2769940" y="1675744"/>
            <a:chExt cx="4955938" cy="4498187"/>
          </a:xfrm>
        </p:grpSpPr>
        <p:sp>
          <p:nvSpPr>
            <p:cNvPr id="7" name="任意多边形 6"/>
            <p:cNvSpPr/>
            <p:nvPr/>
          </p:nvSpPr>
          <p:spPr>
            <a:xfrm>
              <a:off x="4679879" y="5254948"/>
              <a:ext cx="253833" cy="725514"/>
            </a:xfrm>
            <a:custGeom>
              <a:avLst/>
              <a:gdLst>
                <a:gd name="connsiteX0" fmla="*/ 0 w 253833"/>
                <a:gd name="connsiteY0" fmla="*/ 0 h 725514"/>
                <a:gd name="connsiteX1" fmla="*/ 126916 w 253833"/>
                <a:gd name="connsiteY1" fmla="*/ 0 h 725514"/>
                <a:gd name="connsiteX2" fmla="*/ 126916 w 253833"/>
                <a:gd name="connsiteY2" fmla="*/ 725514 h 725514"/>
                <a:gd name="connsiteX3" fmla="*/ 253833 w 253833"/>
                <a:gd name="connsiteY3" fmla="*/ 725514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0"/>
                  </a:moveTo>
                  <a:lnTo>
                    <a:pt x="126916" y="0"/>
                  </a:lnTo>
                  <a:lnTo>
                    <a:pt x="126916" y="725514"/>
                  </a:lnTo>
                  <a:lnTo>
                    <a:pt x="253833" y="72551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1" rIns="120401" bIns="343542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79879" y="5254948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79879" y="5013110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2879" y="4529433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5" rIns="130852" bIns="112154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202879" y="4287595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679879" y="4529433"/>
              <a:ext cx="253833" cy="725514"/>
            </a:xfrm>
            <a:custGeom>
              <a:avLst/>
              <a:gdLst>
                <a:gd name="connsiteX0" fmla="*/ 0 w 253833"/>
                <a:gd name="connsiteY0" fmla="*/ 725514 h 725514"/>
                <a:gd name="connsiteX1" fmla="*/ 126916 w 253833"/>
                <a:gd name="connsiteY1" fmla="*/ 725514 h 725514"/>
                <a:gd name="connsiteX2" fmla="*/ 126916 w 253833"/>
                <a:gd name="connsiteY2" fmla="*/ 0 h 725514"/>
                <a:gd name="connsiteX3" fmla="*/ 253833 w 253833"/>
                <a:gd name="connsiteY3" fmla="*/ 0 h 7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725514">
                  <a:moveTo>
                    <a:pt x="0" y="725514"/>
                  </a:moveTo>
                  <a:lnTo>
                    <a:pt x="126916" y="725514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01" tIns="343542" rIns="120401" bIns="34354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156880" y="3803919"/>
              <a:ext cx="253833" cy="1451028"/>
            </a:xfrm>
            <a:custGeom>
              <a:avLst/>
              <a:gdLst>
                <a:gd name="connsiteX0" fmla="*/ 0 w 253833"/>
                <a:gd name="connsiteY0" fmla="*/ 0 h 1451028"/>
                <a:gd name="connsiteX1" fmla="*/ 126916 w 253833"/>
                <a:gd name="connsiteY1" fmla="*/ 0 h 1451028"/>
                <a:gd name="connsiteX2" fmla="*/ 126916 w 253833"/>
                <a:gd name="connsiteY2" fmla="*/ 1451028 h 1451028"/>
                <a:gd name="connsiteX3" fmla="*/ 253833 w 253833"/>
                <a:gd name="connsiteY3" fmla="*/ 1451028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0"/>
                  </a:moveTo>
                  <a:lnTo>
                    <a:pt x="126916" y="0"/>
                  </a:lnTo>
                  <a:lnTo>
                    <a:pt x="126916" y="1451028"/>
                  </a:lnTo>
                  <a:lnTo>
                    <a:pt x="253833" y="14510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679879" y="3562081"/>
              <a:ext cx="253833" cy="241838"/>
            </a:xfrm>
            <a:custGeom>
              <a:avLst/>
              <a:gdLst>
                <a:gd name="connsiteX0" fmla="*/ 0 w 253833"/>
                <a:gd name="connsiteY0" fmla="*/ 0 h 241838"/>
                <a:gd name="connsiteX1" fmla="*/ 126916 w 253833"/>
                <a:gd name="connsiteY1" fmla="*/ 0 h 241838"/>
                <a:gd name="connsiteX2" fmla="*/ 126916 w 253833"/>
                <a:gd name="connsiteY2" fmla="*/ 241838 h 241838"/>
                <a:gd name="connsiteX3" fmla="*/ 253833 w 253833"/>
                <a:gd name="connsiteY3" fmla="*/ 241838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0"/>
                  </a:moveTo>
                  <a:lnTo>
                    <a:pt x="126916" y="0"/>
                  </a:lnTo>
                  <a:lnTo>
                    <a:pt x="126916" y="241838"/>
                  </a:lnTo>
                  <a:lnTo>
                    <a:pt x="253833" y="2418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679879" y="3320243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 dirty="0">
                <a:latin typeface="汉仪旗黑-45S" panose="00020600040101010101" pitchFamily="18" charset="-122"/>
                <a:ea typeface="汉仪旗黑-45S" panose="00020600040101010101" pitchFamily="18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156880" y="3562081"/>
              <a:ext cx="253833" cy="241838"/>
            </a:xfrm>
            <a:custGeom>
              <a:avLst/>
              <a:gdLst>
                <a:gd name="connsiteX0" fmla="*/ 0 w 253833"/>
                <a:gd name="connsiteY0" fmla="*/ 241838 h 241838"/>
                <a:gd name="connsiteX1" fmla="*/ 126916 w 253833"/>
                <a:gd name="connsiteY1" fmla="*/ 241838 h 241838"/>
                <a:gd name="connsiteX2" fmla="*/ 126916 w 253833"/>
                <a:gd name="connsiteY2" fmla="*/ 0 h 241838"/>
                <a:gd name="connsiteX3" fmla="*/ 253833 w 253833"/>
                <a:gd name="connsiteY3" fmla="*/ 0 h 2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241838">
                  <a:moveTo>
                    <a:pt x="0" y="241838"/>
                  </a:moveTo>
                  <a:lnTo>
                    <a:pt x="126916" y="24183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0852" tIns="112154" rIns="130852" bIns="11215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79879" y="2352890"/>
              <a:ext cx="253833" cy="483676"/>
            </a:xfrm>
            <a:custGeom>
              <a:avLst/>
              <a:gdLst>
                <a:gd name="connsiteX0" fmla="*/ 0 w 253833"/>
                <a:gd name="connsiteY0" fmla="*/ 0 h 483676"/>
                <a:gd name="connsiteX1" fmla="*/ 126916 w 253833"/>
                <a:gd name="connsiteY1" fmla="*/ 0 h 483676"/>
                <a:gd name="connsiteX2" fmla="*/ 126916 w 253833"/>
                <a:gd name="connsiteY2" fmla="*/ 483676 h 483676"/>
                <a:gd name="connsiteX3" fmla="*/ 253833 w 253833"/>
                <a:gd name="connsiteY3" fmla="*/ 483676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0"/>
                  </a:moveTo>
                  <a:lnTo>
                    <a:pt x="126916" y="0"/>
                  </a:lnTo>
                  <a:lnTo>
                    <a:pt x="126916" y="483676"/>
                  </a:lnTo>
                  <a:lnTo>
                    <a:pt x="253833" y="483676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3" rIns="125961" bIns="22818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679879" y="2307170"/>
              <a:ext cx="253833" cy="91440"/>
            </a:xfrm>
            <a:custGeom>
              <a:avLst/>
              <a:gdLst>
                <a:gd name="connsiteX0" fmla="*/ 0 w 253833"/>
                <a:gd name="connsiteY0" fmla="*/ 45720 h 91440"/>
                <a:gd name="connsiteX1" fmla="*/ 253833 w 253833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3833" h="91440">
                  <a:moveTo>
                    <a:pt x="0" y="45720"/>
                  </a:moveTo>
                  <a:lnTo>
                    <a:pt x="253833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271" tIns="39375" rIns="133271" bIns="39374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79879" y="1869214"/>
              <a:ext cx="253833" cy="483676"/>
            </a:xfrm>
            <a:custGeom>
              <a:avLst/>
              <a:gdLst>
                <a:gd name="connsiteX0" fmla="*/ 0 w 253833"/>
                <a:gd name="connsiteY0" fmla="*/ 483676 h 483676"/>
                <a:gd name="connsiteX1" fmla="*/ 126916 w 253833"/>
                <a:gd name="connsiteY1" fmla="*/ 483676 h 483676"/>
                <a:gd name="connsiteX2" fmla="*/ 126916 w 253833"/>
                <a:gd name="connsiteY2" fmla="*/ 0 h 483676"/>
                <a:gd name="connsiteX3" fmla="*/ 253833 w 253833"/>
                <a:gd name="connsiteY3" fmla="*/ 0 h 48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483676">
                  <a:moveTo>
                    <a:pt x="0" y="483676"/>
                  </a:moveTo>
                  <a:lnTo>
                    <a:pt x="126916" y="483676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961" tIns="228182" rIns="125961" bIns="228183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156880" y="2352890"/>
              <a:ext cx="253833" cy="1451028"/>
            </a:xfrm>
            <a:custGeom>
              <a:avLst/>
              <a:gdLst>
                <a:gd name="connsiteX0" fmla="*/ 0 w 253833"/>
                <a:gd name="connsiteY0" fmla="*/ 1451028 h 1451028"/>
                <a:gd name="connsiteX1" fmla="*/ 126916 w 253833"/>
                <a:gd name="connsiteY1" fmla="*/ 1451028 h 1451028"/>
                <a:gd name="connsiteX2" fmla="*/ 126916 w 253833"/>
                <a:gd name="connsiteY2" fmla="*/ 0 h 1451028"/>
                <a:gd name="connsiteX3" fmla="*/ 253833 w 253833"/>
                <a:gd name="connsiteY3" fmla="*/ 0 h 14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33" h="1451028">
                  <a:moveTo>
                    <a:pt x="0" y="1451028"/>
                  </a:moveTo>
                  <a:lnTo>
                    <a:pt x="126916" y="1451028"/>
                  </a:lnTo>
                  <a:lnTo>
                    <a:pt x="126916" y="0"/>
                  </a:lnTo>
                  <a:lnTo>
                    <a:pt x="2538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790" tIns="688688" rIns="102790" bIns="68868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>
                <a:latin typeface="+mj-ea"/>
                <a:ea typeface="+mj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6200000">
              <a:off x="1945144" y="3610449"/>
              <a:ext cx="2036531" cy="386940"/>
            </a:xfrm>
            <a:custGeom>
              <a:avLst/>
              <a:gdLst>
                <a:gd name="connsiteX0" fmla="*/ 0 w 2036531"/>
                <a:gd name="connsiteY0" fmla="*/ 0 h 386940"/>
                <a:gd name="connsiteX1" fmla="*/ 2036531 w 2036531"/>
                <a:gd name="connsiteY1" fmla="*/ 0 h 386940"/>
                <a:gd name="connsiteX2" fmla="*/ 2036531 w 2036531"/>
                <a:gd name="connsiteY2" fmla="*/ 386940 h 386940"/>
                <a:gd name="connsiteX3" fmla="*/ 0 w 2036531"/>
                <a:gd name="connsiteY3" fmla="*/ 386940 h 386940"/>
                <a:gd name="connsiteX4" fmla="*/ 0 w 2036531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531" h="386940">
                  <a:moveTo>
                    <a:pt x="0" y="0"/>
                  </a:moveTo>
                  <a:lnTo>
                    <a:pt x="2036531" y="0"/>
                  </a:lnTo>
                  <a:lnTo>
                    <a:pt x="2036531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699" tIns="12700" rIns="12700" bIns="12699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第三章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410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传统生产文化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933713" y="1675744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农业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933713" y="215942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933713" y="2643096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商业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3410713" y="3368610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日常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933713" y="3126772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衣食住行文化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933713" y="361044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家庭文化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410713" y="5061477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933713" y="4335963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传统科学技术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6456712" y="409412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天文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56712" y="457780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算数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933713" y="4819639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手工业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933713" y="5303315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中医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933713" y="5786991"/>
              <a:ext cx="1269166" cy="386940"/>
            </a:xfrm>
            <a:custGeom>
              <a:avLst/>
              <a:gdLst>
                <a:gd name="connsiteX0" fmla="*/ 0 w 1269166"/>
                <a:gd name="connsiteY0" fmla="*/ 0 h 386940"/>
                <a:gd name="connsiteX1" fmla="*/ 1269166 w 1269166"/>
                <a:gd name="connsiteY1" fmla="*/ 0 h 386940"/>
                <a:gd name="connsiteX2" fmla="*/ 1269166 w 1269166"/>
                <a:gd name="connsiteY2" fmla="*/ 386940 h 386940"/>
                <a:gd name="connsiteX3" fmla="*/ 0 w 1269166"/>
                <a:gd name="connsiteY3" fmla="*/ 386940 h 386940"/>
                <a:gd name="connsiteX4" fmla="*/ 0 w 1269166"/>
                <a:gd name="connsiteY4" fmla="*/ 0 h 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166" h="386940">
                  <a:moveTo>
                    <a:pt x="0" y="0"/>
                  </a:moveTo>
                  <a:lnTo>
                    <a:pt x="1269166" y="0"/>
                  </a:lnTo>
                  <a:lnTo>
                    <a:pt x="1269166" y="386940"/>
                  </a:lnTo>
                  <a:lnTo>
                    <a:pt x="0" y="386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latin typeface="+mj-ea"/>
                  <a:ea typeface="+mj-ea"/>
                </a:rPr>
                <a:t>四大发明</a:t>
              </a:r>
              <a:endParaRPr lang="zh-CN" altLang="en-US" sz="2000" kern="1200" dirty="0">
                <a:latin typeface="+mj-ea"/>
                <a:ea typeface="+mj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3.2.1.1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</a:t>
            </a:r>
            <a:r>
              <a:rPr lang="zh-CN" altLang="en-US" sz="2400" dirty="0" smtClean="0">
                <a:latin typeface="+mj-ea"/>
                <a:ea typeface="+mj-ea"/>
              </a:rPr>
              <a:t>日常生活</a:t>
            </a:r>
            <a:r>
              <a:rPr lang="en-US" altLang="zh-CN" sz="2400" dirty="0" smtClean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衣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89664" y="1298594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3.2.1.1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传统服饰文化的结构与分类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73710" y="2424086"/>
            <a:ext cx="5600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zh-CN" sz="24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环境</a:t>
            </a:r>
            <a:r>
              <a:rPr lang="zh-CN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标志</a:t>
            </a:r>
            <a:r>
              <a:rPr lang="en-US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-</a:t>
            </a:r>
            <a:r>
              <a:rPr lang="zh-CN" altLang="en-US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貂、狗头帽</a:t>
            </a:r>
            <a:endParaRPr lang="en-US" altLang="zh-CN" sz="2400" dirty="0" smtClean="0">
              <a:solidFill>
                <a:schemeClr val="dk1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性别</a:t>
            </a:r>
            <a:r>
              <a:rPr lang="zh-CN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标志</a:t>
            </a:r>
            <a:r>
              <a:rPr lang="en-US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-</a:t>
            </a:r>
            <a:r>
              <a:rPr lang="zh-CN" altLang="en-US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男女有别</a:t>
            </a:r>
            <a:endParaRPr lang="en-US" altLang="zh-CN" sz="2400" dirty="0" smtClean="0">
              <a:solidFill>
                <a:schemeClr val="dk1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体形</a:t>
            </a:r>
            <a:r>
              <a:rPr lang="zh-CN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标志</a:t>
            </a:r>
            <a:r>
              <a:rPr lang="en-US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-</a:t>
            </a:r>
            <a:r>
              <a:rPr lang="zh-CN" altLang="en-US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高矮胖瘦</a:t>
            </a:r>
            <a:endParaRPr lang="en-US" altLang="zh-CN" sz="2400" dirty="0" smtClean="0">
              <a:solidFill>
                <a:schemeClr val="dk1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年龄</a:t>
            </a:r>
            <a:r>
              <a:rPr lang="zh-CN" altLang="zh-CN" sz="2400" dirty="0" smtClean="0">
                <a:solidFill>
                  <a:schemeClr val="dk1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标志</a:t>
            </a:r>
            <a:endParaRPr lang="zh-CN" altLang="en-US" sz="2400" dirty="0">
              <a:solidFill>
                <a:schemeClr val="dk1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8200" y="196242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自然环境中服饰文化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97043"/>
            <a:ext cx="10515600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3.2.1.1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</a:t>
            </a:r>
            <a:r>
              <a:rPr lang="zh-CN" altLang="en-US" sz="2400" dirty="0" smtClean="0">
                <a:latin typeface="+mj-ea"/>
                <a:ea typeface="+mj-ea"/>
              </a:rPr>
              <a:t>日常生活</a:t>
            </a:r>
            <a:r>
              <a:rPr lang="en-US" altLang="zh-CN" sz="2400" dirty="0" smtClean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衣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208547" y="154898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3.2.1.1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传统服饰文化的结构与分类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8200" y="1542173"/>
            <a:ext cx="367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二、人文范围服饰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文化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54953" y="2011950"/>
          <a:ext cx="10282093" cy="484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6293"/>
                <a:gridCol w="8305800"/>
              </a:tblGrid>
              <a:tr h="4985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信仰标志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汉族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龙凤麒麟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至尊至贵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，云霞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吉祥；南方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簪花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辟邪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20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阶层标志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黄色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皇家，紫色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达官贵人，灰色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/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蓝色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平民百姓，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长袍马褂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文人学士和有身份的人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，下层苦力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短衣麻褐</a:t>
                      </a:r>
                      <a:r>
                        <a:rPr lang="en-US" altLang="zh-C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hè</a:t>
                      </a:r>
                      <a:endParaRPr lang="zh-CN" altLang="zh-CN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81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仪礼标志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重要人生阶段换装：诞生礼、成年礼、婚礼、丧礼。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汉族男子成年礼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-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加冠</a:t>
                      </a:r>
                      <a:r>
                        <a:rPr lang="en-US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/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冠礼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；女子成年礼叫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加笄</a:t>
                      </a:r>
                      <a:r>
                        <a:rPr lang="en-US" altLang="zh-C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jī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丧礼丧服即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五服</a:t>
                      </a:r>
                      <a:r>
                        <a:rPr lang="en-US" altLang="zh-CN" sz="2400" b="0" u="none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-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斩衰</a:t>
                      </a:r>
                      <a:r>
                        <a:rPr lang="en-US" altLang="zh-C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cuī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齐衰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大功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小功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、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缌麻</a:t>
                      </a:r>
                      <a:r>
                        <a:rPr lang="en-US" altLang="zh-CN" sz="1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sī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5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政治标志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中山装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——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蓝灰二色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——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现代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职业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</a:t>
                      </a:r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审美标志</a:t>
                      </a:r>
                      <a:endParaRPr lang="zh-CN" altLang="en-US" sz="20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职业化</a:t>
                      </a:r>
                      <a:r>
                        <a:rPr lang="en-US" altLang="zh-CN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&amp;</a:t>
                      </a:r>
                      <a:r>
                        <a:rPr lang="zh-CN" altLang="en-US" sz="2400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非职业化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下列选项中，属于自然范围内的服饰文化标志的有（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环境标志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等级标志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性别标志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年龄标志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体型标志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服饰的人文文化标志包括（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信仰标志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阶层标志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仪礼标志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政治标志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职业标志</a:t>
            </a:r>
            <a:endParaRPr lang="zh-CN" altLang="en-US" sz="2400" dirty="0"/>
          </a:p>
          <a:p>
            <a:br>
              <a:rPr lang="zh-CN" altLang="en-US" sz="2400" dirty="0"/>
            </a:b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在人文范围内的服饰标志中，汉族服饰中心的龙凤图案属于（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职业标志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政治标志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信仰标志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礼仪标志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384" y="1946280"/>
            <a:ext cx="10996815" cy="4205137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一、含义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r>
              <a:rPr lang="zh-CN" altLang="zh-CN" sz="2400" dirty="0" smtClean="0"/>
              <a:t>在中国传统的</a:t>
            </a:r>
            <a:r>
              <a:rPr lang="zh-CN" altLang="zh-CN" sz="2400" b="1" u="sng" dirty="0" smtClean="0">
                <a:solidFill>
                  <a:schemeClr val="accent5"/>
                </a:solidFill>
              </a:rPr>
              <a:t>农耕自然经济</a:t>
            </a:r>
            <a:r>
              <a:rPr lang="zh-CN" altLang="zh-CN" sz="2400" dirty="0" smtClean="0"/>
              <a:t>基础上产生、发展与传承的农业社会文化形态。</a:t>
            </a:r>
            <a:r>
              <a:rPr lang="zh-CN" altLang="en-US" sz="2400" dirty="0" smtClean="0"/>
              <a:t>形成于中国长期的</a:t>
            </a:r>
            <a:r>
              <a:rPr lang="zh-CN" altLang="en-US" sz="2400" b="1" u="sng" dirty="0" smtClean="0">
                <a:solidFill>
                  <a:schemeClr val="accent5"/>
                </a:solidFill>
              </a:rPr>
              <a:t>农业社会</a:t>
            </a:r>
            <a:r>
              <a:rPr lang="zh-CN" altLang="en-US" sz="2400" dirty="0" smtClean="0">
                <a:solidFill>
                  <a:srgbClr val="4472C4"/>
                </a:solidFill>
              </a:rPr>
              <a:t>★★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26449" y="12719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传统生产文化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00011" y="2196775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1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2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554" y="93632"/>
            <a:ext cx="2849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3.1.0中国传统的农业生产文化</a:t>
            </a:r>
            <a:endParaRPr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传统的孝服分为五等，俗称“五服”，其中最高的一等</a:t>
            </a:r>
            <a:r>
              <a:rPr lang="zh-CN" altLang="en-US" sz="2400" dirty="0" smtClean="0"/>
              <a:t>是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缌麻  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大功  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齐缞  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斩</a:t>
            </a:r>
            <a:r>
              <a:rPr lang="zh-CN" altLang="en-US" sz="2400" dirty="0" smtClean="0"/>
              <a:t>缞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传统的孝服分为五等，俗称“五服”，其中最高的一等</a:t>
            </a:r>
            <a:r>
              <a:rPr lang="zh-CN" altLang="en-US" sz="2400" dirty="0" smtClean="0"/>
              <a:t>是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缌麻  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大功  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齐缞  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斩</a:t>
            </a:r>
            <a:r>
              <a:rPr lang="zh-CN" altLang="en-US" sz="2400" dirty="0" smtClean="0"/>
              <a:t>缞</a:t>
            </a:r>
            <a:endParaRPr lang="en-US" altLang="zh-CN" sz="2400" dirty="0" smtClean="0"/>
          </a:p>
          <a:p>
            <a:r>
              <a:rPr lang="zh-CN" altLang="en-US" sz="2400" dirty="0" smtClean="0"/>
              <a:t>我国</a:t>
            </a:r>
            <a:r>
              <a:rPr lang="zh-CN" altLang="en-US" sz="2400" dirty="0"/>
              <a:t>古代的丧服称为“五服”，等级由高到低为斩衰、齐衰、大功、小功、缌麻五种服制。斩衰，因不许缝边的粗麻布丧服而得名，由儿子为父母服孝，妻子为丈夫服孝，未出嫁的女儿为父母服丧时穿戴，服期三年。</a:t>
            </a:r>
            <a:r>
              <a:rPr lang="en-US" altLang="zh-CN" sz="2400" dirty="0"/>
              <a:t>"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129429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食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85142" y="2578567"/>
          <a:ext cx="8924752" cy="301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4752"/>
              </a:tblGrid>
              <a:tr h="2640328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烹饪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熟食制作，烧、烤、蒸、煮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地方差异的扼要概括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南甜、北咸、东辣、西酸</a:t>
                      </a:r>
                      <a:endParaRPr lang="en-US" altLang="zh-CN" sz="2400" b="0" u="none" kern="1200" dirty="0" smtClean="0">
                        <a:solidFill>
                          <a:schemeClr val="dk1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地方烹饪精品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特色菜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，乡土气浓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名特小吃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中国烹饪的胜境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色、香、味、形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俱全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0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3.2.1.2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传统饮食文化的结构与分类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2007" y="1898387"/>
            <a:ext cx="2954655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zh-CN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烹饪</a:t>
            </a:r>
            <a:r>
              <a:rPr lang="zh-CN" altLang="zh-CN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技术与</a:t>
            </a:r>
            <a:r>
              <a:rPr lang="zh-CN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传承</a:t>
            </a:r>
            <a:endParaRPr lang="zh-CN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958" r="4294" b="3993"/>
          <a:stretch>
            <a:fillRect/>
          </a:stretch>
        </p:blipFill>
        <p:spPr>
          <a:xfrm>
            <a:off x="4417290" y="519112"/>
            <a:ext cx="4090558" cy="2883694"/>
          </a:xfrm>
          <a:prstGeom prst="rect">
            <a:avLst/>
          </a:prstGeom>
        </p:spPr>
      </p:pic>
      <p:pic>
        <p:nvPicPr>
          <p:cNvPr id="1026" name="Picture 2" descr="http://5b0988e595225.cdn.sohucs.com/q_70,c_zoom,w_640/images/20180612/d4cb9f38c37c43e0bdc641121631c83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3" y="519112"/>
            <a:ext cx="3844925" cy="28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atobo.com/ProductImg/Sell_Buy/6/2/4/8/501/6248501/Big/2014_2_19_14_55_38_0_45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19112"/>
            <a:ext cx="3371275" cy="28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x.thea.cn/Public/Upload/Uploadfiles/image/20171024/20171024115316_7414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3" y="3643311"/>
            <a:ext cx="3844925" cy="221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mp.sohu.com/q_mini,c_zoom,w_640/upload/20170725/16a056f1a6ac4622988df9280e5be6f6_t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90" y="3643311"/>
            <a:ext cx="4097956" cy="24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129429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食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0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3.2.1.2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传统饮食文化的结构与分类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2007" y="1898387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二、饮食的文化观念</a:t>
            </a:r>
            <a:endParaRPr lang="zh-CN" altLang="zh-CN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85142" y="2578567"/>
          <a:ext cx="8924752" cy="2925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4752"/>
              </a:tblGrid>
              <a:tr h="2640328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民本思想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节约粮食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人格教育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食疗观</a:t>
                      </a:r>
                      <a:endParaRPr lang="zh-CN" altLang="zh-CN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129429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食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0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3.2.1.2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传统饮食文化的结构与分类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2007" y="1898387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饮食文化的群体实践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985142" y="2578567"/>
          <a:ext cx="8924752" cy="3336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4752"/>
              </a:tblGrid>
              <a:tr h="2640328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solidFill>
                            <a:srgbClr val="2E75B6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仪式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饮食（红白喜事和寿诞庆礼）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阶层饮食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节日饮食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社间饮食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待客饮食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馈赠饮食</a:t>
                      </a:r>
                      <a:endParaRPr lang="zh-CN" altLang="zh-CN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2"/>
            <a:ext cx="10515600" cy="1129429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3.2.1.2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食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6748" y="1982472"/>
          <a:ext cx="11118504" cy="4146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3100"/>
                <a:gridCol w="7905404"/>
              </a:tblGrid>
              <a:tr h="19618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烹饪技术与传承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烹饪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熟食制作，烧、烤、蒸、煮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南甜、北咸、东辣、西酸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，地方差异的扼要概括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地方烹饪精品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“特色菜”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，乡土气浓叫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“名特小吃”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中国烹饪的胜境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：</a:t>
                      </a: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色、香、味、形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俱全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1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饮食的文化观念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民本思想、节约粮食、人格教育、食疗观</a:t>
                      </a:r>
                      <a:endParaRPr lang="zh-CN" altLang="zh-CN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886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饮食文化的群体实践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仪式饮食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（</a:t>
                      </a:r>
                      <a:r>
                        <a:rPr lang="zh-CN" altLang="en-US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红白喜事和寿诞庆礼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）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、阶层饮食、节日饮食、社间饮食、待客饮食、馈赠饮食。</a:t>
                      </a:r>
                      <a:endParaRPr lang="zh-CN" altLang="en-US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0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2007" y="64300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3.2.1.2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传统饮食文化的结构与分类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在对中国烹饪的地方差异概括中，描述正确的是</a:t>
            </a:r>
            <a:r>
              <a:rPr lang="en-US" altLang="zh-CN" sz="2400" dirty="0" smtClean="0"/>
              <a:t>()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南甜、北咸、东酸、西</a:t>
            </a:r>
            <a:r>
              <a:rPr lang="zh-CN" altLang="en-US" sz="2400" dirty="0" smtClean="0"/>
              <a:t>辣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南酸、北辣、东咸、西</a:t>
            </a:r>
            <a:r>
              <a:rPr lang="zh-CN" altLang="en-US" sz="2400" dirty="0" smtClean="0"/>
              <a:t>甜</a:t>
            </a:r>
            <a:endParaRPr lang="en-US" altLang="zh-CN" sz="2400" dirty="0" smtClean="0"/>
          </a:p>
          <a:p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南甜、北咸、东辣、西</a:t>
            </a:r>
            <a:r>
              <a:rPr lang="zh-CN" altLang="en-US" sz="2400" dirty="0" smtClean="0"/>
              <a:t>酸</a:t>
            </a:r>
            <a:endParaRPr lang="en-US" altLang="zh-CN" sz="2400" dirty="0" smtClean="0"/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南酸、北辣、东甜、西</a:t>
            </a:r>
            <a:r>
              <a:rPr lang="zh-CN" altLang="en-US" sz="2400" dirty="0" smtClean="0"/>
              <a:t>咸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在对中国烹饪的地方差异概括中，描述正确的是</a:t>
            </a:r>
            <a:r>
              <a:rPr lang="en-US" altLang="zh-CN" sz="2400" dirty="0" smtClean="0"/>
              <a:t>()</a:t>
            </a:r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南甜、北咸、东酸、西</a:t>
            </a:r>
            <a:r>
              <a:rPr lang="zh-CN" altLang="en-US" sz="2400" dirty="0" smtClean="0"/>
              <a:t>辣</a:t>
            </a:r>
            <a:endParaRPr lang="en-US" altLang="zh-CN" sz="2400" dirty="0" smtClean="0"/>
          </a:p>
          <a:p>
            <a:r>
              <a:rPr lang="en-US" altLang="zh-CN" sz="2400" dirty="0" smtClean="0"/>
              <a:t>B</a:t>
            </a:r>
            <a:r>
              <a:rPr lang="en-US" altLang="zh-CN" sz="2400" dirty="0"/>
              <a:t>.</a:t>
            </a:r>
            <a:r>
              <a:rPr lang="zh-CN" altLang="en-US" sz="2400" dirty="0"/>
              <a:t>南酸、北辣、东咸、西</a:t>
            </a:r>
            <a:r>
              <a:rPr lang="zh-CN" altLang="en-US" sz="2400" dirty="0" smtClean="0"/>
              <a:t>甜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</a:t>
            </a:r>
            <a:r>
              <a:rPr lang="en-US" altLang="zh-CN" sz="2400" dirty="0">
                <a:solidFill>
                  <a:srgbClr val="C00000"/>
                </a:solidFill>
              </a:rPr>
              <a:t>.</a:t>
            </a:r>
            <a:r>
              <a:rPr lang="zh-CN" altLang="en-US" sz="2400" dirty="0">
                <a:solidFill>
                  <a:srgbClr val="C00000"/>
                </a:solidFill>
              </a:rPr>
              <a:t>南甜、北咸、东辣、西</a:t>
            </a:r>
            <a:r>
              <a:rPr lang="zh-CN" altLang="en-US" sz="2400" dirty="0" smtClean="0">
                <a:solidFill>
                  <a:srgbClr val="C00000"/>
                </a:solidFill>
              </a:rPr>
              <a:t>酸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D</a:t>
            </a:r>
            <a:r>
              <a:rPr lang="en-US" altLang="zh-CN" sz="2400" dirty="0"/>
              <a:t>.</a:t>
            </a:r>
            <a:r>
              <a:rPr lang="zh-CN" altLang="en-US" sz="2400" dirty="0"/>
              <a:t>南酸、北辣、东甜、西</a:t>
            </a:r>
            <a:r>
              <a:rPr lang="zh-CN" altLang="en-US" sz="2400" dirty="0" smtClean="0"/>
              <a:t>咸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下列各项中，属于节日饮食的有（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元宵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米饭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月饼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馒头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粥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</a:t>
            </a:r>
            <a:r>
              <a:rPr lang="zh-CN" altLang="en-US" dirty="0"/>
              <a:t>中国传统的农业生产文化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384" y="1946280"/>
            <a:ext cx="11263515" cy="4205137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zh-CN" sz="28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特征</a:t>
            </a:r>
            <a:r>
              <a:rPr lang="zh-CN" altLang="en-US" sz="2400" dirty="0">
                <a:solidFill>
                  <a:srgbClr val="4472C4"/>
                </a:solidFill>
              </a:rPr>
              <a:t>★</a:t>
            </a:r>
            <a:r>
              <a:rPr lang="zh-CN" altLang="zh-CN" sz="2400" dirty="0" smtClean="0"/>
              <a:t>：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农学</a:t>
            </a:r>
            <a:r>
              <a:rPr lang="zh-CN" altLang="zh-CN" sz="2400" dirty="0"/>
              <a:t>与农政结合的产物，是国家知识、国家政治和国家科学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u="sng" dirty="0" smtClean="0">
                <a:solidFill>
                  <a:schemeClr val="accent5"/>
                </a:solidFill>
              </a:rPr>
              <a:t>基础</a:t>
            </a:r>
            <a:r>
              <a:rPr lang="zh-CN" altLang="en-US" sz="2400" b="1" u="sng" dirty="0">
                <a:solidFill>
                  <a:schemeClr val="accent5"/>
                </a:solidFill>
              </a:rPr>
              <a:t>是农耕自然经济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范畴</a:t>
            </a:r>
            <a:r>
              <a:rPr lang="zh-CN" altLang="en-US" sz="2400" dirty="0"/>
              <a:t>包括大农业概念，即除了农业外，还有牧业、林业、渔业、手工业和商贸活动。但以</a:t>
            </a:r>
            <a:r>
              <a:rPr lang="zh-CN" altLang="en-US" sz="2400" u="sng" dirty="0"/>
              <a:t>农业为主</a:t>
            </a:r>
            <a:r>
              <a:rPr lang="zh-CN" altLang="en-US" sz="2400" dirty="0"/>
              <a:t>，以农业为本。</a:t>
            </a:r>
            <a:endParaRPr lang="zh-CN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伴生</a:t>
            </a:r>
            <a:r>
              <a:rPr lang="zh-CN" altLang="zh-CN" sz="2400" dirty="0"/>
              <a:t>物是手工业和市商贸易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26449" y="127192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传统生产文化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837499" y="2125339"/>
            <a:ext cx="399011" cy="39901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大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任意多边形 16"/>
          <p:cNvSpPr/>
          <p:nvPr/>
        </p:nvSpPr>
        <p:spPr>
          <a:xfrm>
            <a:off x="10105480" y="822226"/>
            <a:ext cx="347753" cy="587305"/>
          </a:xfrm>
          <a:custGeom>
            <a:avLst/>
            <a:gdLst>
              <a:gd name="connsiteX0" fmla="*/ 0 w 253833"/>
              <a:gd name="connsiteY0" fmla="*/ 0 h 483676"/>
              <a:gd name="connsiteX1" fmla="*/ 126916 w 253833"/>
              <a:gd name="connsiteY1" fmla="*/ 0 h 483676"/>
              <a:gd name="connsiteX2" fmla="*/ 126916 w 253833"/>
              <a:gd name="connsiteY2" fmla="*/ 483676 h 483676"/>
              <a:gd name="connsiteX3" fmla="*/ 253833 w 253833"/>
              <a:gd name="connsiteY3" fmla="*/ 483676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0"/>
                </a:moveTo>
                <a:lnTo>
                  <a:pt x="126916" y="0"/>
                </a:lnTo>
                <a:lnTo>
                  <a:pt x="126916" y="483676"/>
                </a:lnTo>
                <a:lnTo>
                  <a:pt x="253833" y="483676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3" rIns="125961" bIns="228182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1" name="任意多边形 24"/>
          <p:cNvSpPr/>
          <p:nvPr/>
        </p:nvSpPr>
        <p:spPr>
          <a:xfrm>
            <a:off x="10105480" y="234921"/>
            <a:ext cx="347753" cy="587305"/>
          </a:xfrm>
          <a:custGeom>
            <a:avLst/>
            <a:gdLst>
              <a:gd name="connsiteX0" fmla="*/ 0 w 253833"/>
              <a:gd name="connsiteY0" fmla="*/ 483676 h 483676"/>
              <a:gd name="connsiteX1" fmla="*/ 126916 w 253833"/>
              <a:gd name="connsiteY1" fmla="*/ 483676 h 483676"/>
              <a:gd name="connsiteX2" fmla="*/ 126916 w 253833"/>
              <a:gd name="connsiteY2" fmla="*/ 0 h 483676"/>
              <a:gd name="connsiteX3" fmla="*/ 253833 w 253833"/>
              <a:gd name="connsiteY3" fmla="*/ 0 h 48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483676">
                <a:moveTo>
                  <a:pt x="0" y="483676"/>
                </a:moveTo>
                <a:lnTo>
                  <a:pt x="126916" y="483676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61" tIns="228182" rIns="125961" bIns="228183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>
              <a:latin typeface="+mj-ea"/>
              <a:ea typeface="+mj-ea"/>
            </a:endParaRPr>
          </a:p>
        </p:txBody>
      </p:sp>
      <p:sp>
        <p:nvSpPr>
          <p:cNvPr id="12" name="任意多边形 27"/>
          <p:cNvSpPr/>
          <p:nvPr/>
        </p:nvSpPr>
        <p:spPr>
          <a:xfrm>
            <a:off x="836671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传统生产文化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28"/>
          <p:cNvSpPr/>
          <p:nvPr/>
        </p:nvSpPr>
        <p:spPr>
          <a:xfrm>
            <a:off x="10453234" y="0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农业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35"/>
          <p:cNvSpPr/>
          <p:nvPr/>
        </p:nvSpPr>
        <p:spPr>
          <a:xfrm>
            <a:off x="10453234" y="587305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手工业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36"/>
          <p:cNvSpPr/>
          <p:nvPr/>
        </p:nvSpPr>
        <p:spPr>
          <a:xfrm>
            <a:off x="10453234" y="1174609"/>
            <a:ext cx="1738766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商业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554" y="93632"/>
            <a:ext cx="402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3.1.1.0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以农耕生产为主的自然经济的发展 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下列各项中，属于节日饮食的有（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元宵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米饭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C:</a:t>
            </a:r>
            <a:r>
              <a:rPr lang="zh-CN" altLang="en-US" sz="2400" dirty="0">
                <a:solidFill>
                  <a:srgbClr val="C00000"/>
                </a:solidFill>
              </a:rPr>
              <a:t>月饼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馒头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粥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在中国饮食文化中，红白喜事属于（  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仪式饮食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阶层饮食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馈赠饮食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节日饮食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在中国饮食文化中，红白喜事属于（  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仪式饮食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阶层饮食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馈赠饮食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节日饮食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9191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</a:t>
            </a: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2600" dirty="0" smtClean="0">
                <a:latin typeface="+mj-ea"/>
                <a:ea typeface="+mj-ea"/>
              </a:rPr>
              <a:t>住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6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131375"/>
            <a:ext cx="2552700" cy="2543175"/>
          </a:xfrm>
          <a:prstGeom prst="rect">
            <a:avLst/>
          </a:prstGeom>
        </p:spPr>
      </p:pic>
      <p:pic>
        <p:nvPicPr>
          <p:cNvPr id="1026" name="Picture 2" descr="https://ss3.bdstatic.com/70cFv8Sh_Q1YnxGkpoWK1HF6hhy/it/u=3482072013,1766886904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04" y="4510615"/>
            <a:ext cx="2559661" cy="2083284"/>
          </a:xfrm>
          <a:prstGeom prst="rect">
            <a:avLst/>
          </a:prstGeom>
          <a:noFill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559" y="4429965"/>
            <a:ext cx="2992780" cy="2244585"/>
          </a:xfrm>
          <a:prstGeom prst="rect">
            <a:avLst/>
          </a:prstGeom>
        </p:spPr>
      </p:pic>
      <p:sp>
        <p:nvSpPr>
          <p:cNvPr id="11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2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5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3.2.1.3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传统建筑文化的结构与分类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2007" y="1898387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一、主要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建筑形式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2985" y="2492735"/>
            <a:ext cx="8188006" cy="11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半穴式、井干式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、石室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干</a:t>
            </a:r>
            <a:r>
              <a:rPr lang="zh-CN" altLang="en-US" sz="24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栏式（南方）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土木</a:t>
            </a:r>
            <a:r>
              <a:rPr lang="zh-CN" altLang="en-US" sz="2400" b="1" u="sng" dirty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结构或木石结构式（北方）</a:t>
            </a:r>
            <a:endParaRPr lang="en-US" altLang="zh-CN" sz="2400" b="1" u="sng" dirty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2050" name="Picture 2" descr="http://s2.51cto.com/wyfs02/M01/6E/70/wKiom1V8HN3z_9sLAAC-0XRS1D43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90" b="17815"/>
          <a:stretch>
            <a:fillRect/>
          </a:stretch>
        </p:blipFill>
        <p:spPr bwMode="auto">
          <a:xfrm>
            <a:off x="3578885" y="4845607"/>
            <a:ext cx="3146425" cy="16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下列选项中，属于我国居住用房的主要方式的有（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半穴式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干栏式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塔楼式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井干式</a:t>
            </a:r>
            <a:endParaRPr lang="zh-CN" altLang="en-US" sz="2400" dirty="0"/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哥特式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下列选项中，属于我国居住用房的主要方式的有（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</a:t>
            </a:r>
            <a:r>
              <a:rPr lang="en-US" altLang="zh-CN" sz="2400" dirty="0">
                <a:solidFill>
                  <a:srgbClr val="C00000"/>
                </a:solidFill>
              </a:rPr>
              <a:t>:</a:t>
            </a:r>
            <a:r>
              <a:rPr lang="zh-CN" altLang="en-US" sz="2400" dirty="0">
                <a:solidFill>
                  <a:srgbClr val="C00000"/>
                </a:solidFill>
              </a:rPr>
              <a:t>半穴式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干栏式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塔楼式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</a:rPr>
              <a:t>井干式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E:</a:t>
            </a:r>
            <a:r>
              <a:rPr lang="zh-CN" altLang="en-US" sz="2400" dirty="0"/>
              <a:t>哥特式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9191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</a:t>
            </a: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2600" dirty="0" smtClean="0">
                <a:latin typeface="+mj-ea"/>
                <a:ea typeface="+mj-ea"/>
              </a:rPr>
              <a:t>住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6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32007" y="2729865"/>
          <a:ext cx="9852004" cy="32052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2004"/>
              </a:tblGrid>
              <a:tr h="14230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西周时起，形成前院后屋，或前园后室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室外布局：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院墙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+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院门</a:t>
                      </a:r>
                      <a:r>
                        <a:rPr lang="en-US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+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庭院</a:t>
                      </a:r>
                      <a:endParaRPr lang="en-US" altLang="zh-CN" sz="24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822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正房</a:t>
                      </a:r>
                      <a:r>
                        <a:rPr lang="zh-CN" altLang="en-US" sz="2400" b="0" u="none" kern="1200" dirty="0" smtClean="0">
                          <a:solidFill>
                            <a:schemeClr val="dk1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：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最有中国特色。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正房又称堂屋，作用如古代的明堂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（天子宣明政教的地方）</a:t>
                      </a:r>
                      <a:endParaRPr lang="zh-CN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以</a:t>
                      </a:r>
                      <a:r>
                        <a:rPr lang="zh-CN" altLang="en-US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四合院</a:t>
                      </a:r>
                      <a:r>
                        <a:rPr lang="zh-CN" altLang="zh-CN" sz="24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为例，正房的建筑通常高于侧房，一般由家长居住</a:t>
                      </a:r>
                      <a:endParaRPr lang="en-US" altLang="zh-CN" sz="24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7261" y="3194399"/>
            <a:ext cx="3548566" cy="2483995"/>
          </a:xfrm>
          <a:prstGeom prst="rect">
            <a:avLst/>
          </a:prstGeom>
        </p:spPr>
      </p:pic>
      <p:sp>
        <p:nvSpPr>
          <p:cNvPr id="8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1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3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3.2.1.3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传统建筑文化的结构与分类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2007" y="1898387"/>
            <a:ext cx="2031325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二、居住方式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9191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</a:t>
            </a: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2600" dirty="0" smtClean="0">
                <a:latin typeface="+mj-ea"/>
                <a:ea typeface="+mj-ea"/>
              </a:rPr>
              <a:t>住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6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3.2.1.3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传统建筑文化的结构与分类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三、居住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仪式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02985" y="2492735"/>
            <a:ext cx="8188006" cy="115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选址仪式、上梁仪式、贺新房仪式</a:t>
            </a: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使用</a:t>
            </a:r>
            <a:r>
              <a:rPr lang="zh-CN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家具的仪式、祭灶仪式、搬迁仪式</a:t>
            </a:r>
            <a:endParaRPr lang="en-US" altLang="zh-CN" sz="2400" b="1" u="sng" dirty="0">
              <a:solidFill>
                <a:schemeClr val="accent5"/>
              </a:solidFill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9191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</a:t>
            </a: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2600" dirty="0" smtClean="0">
                <a:latin typeface="+mj-ea"/>
                <a:ea typeface="+mj-ea"/>
              </a:rPr>
              <a:t>住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6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3.2.1.3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传统建筑文化的结构与分类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三、居住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仪式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02985" y="2492735"/>
            <a:ext cx="8188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选址</a:t>
            </a: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仪式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正南</a:t>
            </a:r>
            <a:r>
              <a:rPr lang="en-US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子午向：金銮殿、寺庙、官府</a:t>
            </a:r>
            <a:endParaRPr lang="en-US" altLang="zh-CN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东南</a:t>
            </a:r>
            <a:r>
              <a:rPr lang="en-US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/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西南：普通民居</a:t>
            </a:r>
            <a:endParaRPr lang="en-US" altLang="zh-CN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9191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3.2.1.3</a:t>
            </a: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传统日常生活</a:t>
            </a:r>
            <a:r>
              <a:rPr lang="en-US" altLang="zh-CN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2600" dirty="0" smtClean="0">
                <a:latin typeface="+mj-ea"/>
                <a:ea typeface="+mj-ea"/>
              </a:rPr>
              <a:t>住</a:t>
            </a:r>
            <a:r>
              <a:rPr lang="zh-CN" altLang="en-US" sz="2800" dirty="0">
                <a:solidFill>
                  <a:srgbClr val="4472C4"/>
                </a:solidFill>
              </a:rPr>
              <a:t>★</a:t>
            </a:r>
            <a:endParaRPr lang="en-US" altLang="zh-CN" sz="26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05822" y="2188127"/>
          <a:ext cx="10490661" cy="3339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5672"/>
                <a:gridCol w="8744989"/>
              </a:tblGrid>
              <a:tr h="8348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主要建筑形式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半穴式、井干式、</a:t>
                      </a:r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干栏式（南方）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、石室、</a:t>
                      </a:r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土木结构或木石结构式（北方）</a:t>
                      </a:r>
                      <a:endParaRPr lang="en-US" altLang="zh-CN" sz="2000" b="1" u="sng" kern="1200" dirty="0" smtClean="0">
                        <a:solidFill>
                          <a:schemeClr val="accent5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488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+mj-ea"/>
                          <a:ea typeface="+mj-ea"/>
                        </a:rPr>
                        <a:t>居住方式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西周时代起，就形成了前院后屋，或前园后室的居室方式。</a:t>
                      </a:r>
                      <a:endParaRPr lang="en-US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室外布局：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院墙</a:t>
                      </a:r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+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院门</a:t>
                      </a:r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+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庭院</a:t>
                      </a:r>
                      <a:endParaRPr lang="en-US" altLang="zh-CN" sz="20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4887">
                <a:tc vMerge="1"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正房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是最有中国特色的地方。以四和院为例，正房的建筑通常高于侧房，一般由家长居住。正房又称堂屋，其作用犹如中国古代的明堂。</a:t>
                      </a:r>
                      <a:endParaRPr lang="zh-CN" altLang="zh-CN" sz="20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4887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居住仪式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选址仪式、上梁仪式、贺新房仪式、使用家具的仪式、祭灶仪式、搬迁仪式。</a:t>
                      </a:r>
                      <a:endParaRPr lang="zh-CN" altLang="zh-CN" sz="20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3.2.1.3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传统建筑文化的结构与分类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中国传统的生产生活文化形成于中国长期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农业社</a:t>
            </a:r>
            <a:r>
              <a:rPr lang="zh-CN" altLang="en-US" sz="2400" dirty="0"/>
              <a:t>会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文明</a:t>
            </a:r>
            <a:r>
              <a:rPr lang="zh-CN" altLang="en-US" sz="2400" dirty="0"/>
              <a:t>社会</a:t>
            </a:r>
            <a:r>
              <a:rPr lang="zh-CN" altLang="en-US" sz="2400" dirty="0" smtClean="0"/>
              <a:t>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工业社会中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原始社会中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我国古代，金銮殿、寺庙、官府等建筑物在选址时所取的朝向是（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正东</a:t>
            </a:r>
            <a:endParaRPr lang="zh-CN" altLang="en-US" sz="2400" dirty="0"/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正南</a:t>
            </a:r>
            <a:endParaRPr lang="zh-CN" altLang="en-US" sz="2400" dirty="0"/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东南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西南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我国古代，金銮殿、寺庙、官府等建筑物在选址时所取的朝向是（ ）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:</a:t>
            </a:r>
            <a:r>
              <a:rPr lang="zh-CN" altLang="en-US" sz="2400" dirty="0"/>
              <a:t>正东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B:</a:t>
            </a:r>
            <a:r>
              <a:rPr lang="zh-CN" altLang="en-US" sz="2400" dirty="0">
                <a:solidFill>
                  <a:srgbClr val="C00000"/>
                </a:solidFill>
              </a:rPr>
              <a:t>正南</a:t>
            </a:r>
            <a:endParaRPr lang="zh-CN" altLang="en-US" sz="2400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东南</a:t>
            </a:r>
            <a:endParaRPr lang="zh-CN" altLang="en-US" sz="2400" dirty="0"/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西南</a:t>
            </a:r>
            <a:endParaRPr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南方各民族大多采用的民居建筑结构</a:t>
            </a:r>
            <a:r>
              <a:rPr lang="zh-CN" altLang="en-US" sz="2400" dirty="0" smtClean="0"/>
              <a:t>是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半</a:t>
            </a:r>
            <a:r>
              <a:rPr lang="zh-CN" altLang="en-US" sz="2400" dirty="0"/>
              <a:t>穴式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井</a:t>
            </a:r>
            <a:r>
              <a:rPr lang="zh-CN" altLang="en-US" sz="2400" dirty="0"/>
              <a:t>干式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石室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干</a:t>
            </a:r>
            <a:r>
              <a:rPr lang="zh-CN" altLang="en-US" sz="2400" dirty="0"/>
              <a:t>栏式</a:t>
            </a:r>
            <a:r>
              <a:rPr lang="en-US" altLang="zh-CN" sz="2400" dirty="0"/>
              <a:t>"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南方各民族大多采用的民居建筑结构</a:t>
            </a:r>
            <a:r>
              <a:rPr lang="zh-CN" altLang="en-US" sz="2400" dirty="0" smtClean="0"/>
              <a:t>是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半</a:t>
            </a:r>
            <a:r>
              <a:rPr lang="zh-CN" altLang="en-US" sz="2400" dirty="0"/>
              <a:t>穴式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井</a:t>
            </a:r>
            <a:r>
              <a:rPr lang="zh-CN" altLang="en-US" sz="2400" dirty="0"/>
              <a:t>干式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/>
              <a:t>石室 </a:t>
            </a:r>
            <a:endParaRPr lang="en-US" altLang="zh-CN" sz="2400" dirty="0" smtClean="0"/>
          </a:p>
          <a:p>
            <a:pPr marL="457200" indent="-457200">
              <a:buAutoNum type="alphaUcPeriod"/>
            </a:pPr>
            <a:r>
              <a:rPr lang="zh-CN" altLang="en-US" sz="2400" dirty="0" smtClean="0">
                <a:solidFill>
                  <a:srgbClr val="C00000"/>
                </a:solidFill>
              </a:rPr>
              <a:t>干</a:t>
            </a:r>
            <a:r>
              <a:rPr lang="zh-CN" altLang="en-US" sz="2400" dirty="0">
                <a:solidFill>
                  <a:srgbClr val="C00000"/>
                </a:solidFill>
              </a:rPr>
              <a:t>栏式</a:t>
            </a:r>
            <a:r>
              <a:rPr lang="en-US" altLang="zh-CN" sz="2400" dirty="0">
                <a:solidFill>
                  <a:srgbClr val="C00000"/>
                </a:solidFill>
              </a:rPr>
              <a:t>"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60324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一、观念：</a:t>
            </a:r>
            <a:r>
              <a:rPr lang="zh-CN" altLang="en-US" sz="2400" dirty="0" smtClean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安土重迁</a:t>
            </a:r>
            <a:endParaRPr lang="en-US" altLang="zh-CN" sz="2400" dirty="0" smtClean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二、体现：交通设施、交通工具、旅行观念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339102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（一）交通设施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4200" y="2551837"/>
            <a:ext cx="10096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最初的交通设施</a:t>
            </a: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是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陆路。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《周礼·地官·遂人》，把道路</a:t>
            </a:r>
            <a:r>
              <a:rPr lang="zh-CN" altLang="zh-CN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分为五</a:t>
            </a:r>
            <a:r>
              <a:rPr lang="zh-CN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等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：</a:t>
            </a: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径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畛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涂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道</a:t>
            </a:r>
            <a:r>
              <a:rPr lang="zh-CN" altLang="en-US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、</a:t>
            </a:r>
            <a:r>
              <a:rPr lang="zh-CN" altLang="zh-CN" sz="2400" b="1" u="sng" dirty="0" smtClean="0">
                <a:solidFill>
                  <a:schemeClr val="accent5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路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8125640" y="375216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Arial" panose="020B0604020202090204" pitchFamily="34" charset="0"/>
              </a:rPr>
              <a:t>zhěn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5" y="5779026"/>
            <a:ext cx="1285875" cy="107654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（二）交通工具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7072" y="2670697"/>
            <a:ext cx="10096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早期：挑担；后期：二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人抬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，三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人以上合作的新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工具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黄帝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（</a:t>
            </a:r>
            <a:r>
              <a:rPr lang="zh-CN" altLang="en-US" sz="2400" dirty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轩辕氏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）发明车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。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天子后妃的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马车叫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“路”，贵族的称“轩” 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春秋战国“</a:t>
            </a:r>
            <a:r>
              <a:rPr lang="zh-CN" altLang="en-US" sz="2400" dirty="0" smtClean="0">
                <a:solidFill>
                  <a:srgbClr val="C00000"/>
                </a:solidFill>
                <a:latin typeface="汉仪旗黑-45S" panose="00020600040101010101" pitchFamily="18" charset="-122"/>
                <a:ea typeface="汉仪旗黑-45S" panose="00020600040101010101" pitchFamily="18" charset="-122"/>
              </a:rPr>
              <a:t>舆轿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”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，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明清分“官轿”</a:t>
            </a: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和“民轿”，民间只有婚丧嫁娶才可以坐轿，结婚的叫“花轿”，丧葬的叫“素轿”。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水路交通工具：船、桥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2312" y="5216524"/>
            <a:ext cx="1309688" cy="164147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（二）交通工具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7072" y="2670697"/>
            <a:ext cx="10096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狗拉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爬犁：东北赫哲族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草上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飞：黑龙江达翰尔族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牛皮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船：西藏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牛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皮囊：宁夏青海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2312" y="5216524"/>
            <a:ext cx="1309688" cy="164147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007" y="1898387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（三）旅行观念</a:t>
            </a:r>
            <a:endParaRPr lang="zh-CN" altLang="en-US" sz="2400" dirty="0">
              <a:solidFill>
                <a:prstClr val="black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7072" y="2670697"/>
            <a:ext cx="100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旅行</a:t>
            </a: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规矩，三六九往外走，二五八好回家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旅行行业，摆渡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</a:rPr>
              <a:t>旅行禁忌，行船中不打招呼</a:t>
            </a:r>
            <a:endParaRPr lang="zh-CN" altLang="en-US" sz="24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/>
              <a:t>中国传统的日常生活文化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395436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3.2.1.4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  <a:ea typeface="+mj-ea"/>
              </a:rPr>
              <a:t>传统日常生活</a:t>
            </a:r>
            <a:r>
              <a:rPr lang="en-US" altLang="zh-CN" sz="2400" dirty="0">
                <a:latin typeface="+mj-ea"/>
                <a:ea typeface="+mj-ea"/>
              </a:rPr>
              <a:t>——</a:t>
            </a:r>
            <a:r>
              <a:rPr lang="zh-CN" altLang="en-US" sz="2400" dirty="0" smtClean="0">
                <a:latin typeface="+mj-ea"/>
                <a:ea typeface="+mj-ea"/>
              </a:rPr>
              <a:t>行</a:t>
            </a:r>
            <a:r>
              <a:rPr lang="zh-CN" altLang="en-US" sz="2400" dirty="0" smtClean="0">
                <a:solidFill>
                  <a:srgbClr val="4472C4"/>
                </a:solidFill>
              </a:rPr>
              <a:t>★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38200" y="1965065"/>
          <a:ext cx="10866120" cy="4197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345"/>
                <a:gridCol w="10041775"/>
              </a:tblGrid>
              <a:tr h="4345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观念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安土重迁</a:t>
                      </a:r>
                      <a:endParaRPr lang="zh-CN" altLang="en-US" sz="2000" b="1" u="sng" kern="1200" dirty="0">
                        <a:solidFill>
                          <a:schemeClr val="accent5"/>
                        </a:solidFill>
                        <a:latin typeface="汉仪旗黑-45S" panose="00020600040101010101" pitchFamily="18" charset="-122"/>
                        <a:ea typeface="汉仪旗黑-45S" panose="00020600040101010101" pitchFamily="18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8858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交通设施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最初的交通设施是陆路。在《周礼·地官·遂人》中，把大小不同的道路分为五等，分别称</a:t>
                      </a:r>
                      <a:r>
                        <a:rPr lang="zh-CN" altLang="zh-CN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“径”“畛”“涂”“道”“路”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等。（</a:t>
                      </a:r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1310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单）</a:t>
                      </a:r>
                      <a:endParaRPr lang="zh-CN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0600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运输工具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A.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早期的运输工具以挑担为主</a:t>
                      </a:r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,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后期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发明了二人抬，乃至三人以上合作的新工具。</a:t>
                      </a:r>
                      <a:endParaRPr lang="zh-CN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B.</a:t>
                      </a:r>
                      <a:r>
                        <a:rPr lang="zh-CN" altLang="zh-CN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黄帝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（轩辕氏）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发明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车。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天子与后妃乘坐的马车叫“路”。贵族乘的车称“轩”（</a:t>
                      </a:r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1001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单）</a:t>
                      </a:r>
                      <a:endParaRPr lang="en-US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C</a:t>
                      </a:r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春秋战国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时期出现了</a:t>
                      </a:r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“舆轿”</a:t>
                      </a:r>
                      <a:r>
                        <a:rPr lang="zh-CN" altLang="en-US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，明清以后分为“官轿”和“民轿”，民间只有婚丧嫁娶才可以坐轿，结婚的叫“花轿”，丧葬的叫“素轿”。</a:t>
                      </a:r>
                      <a:endParaRPr lang="zh-CN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D.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水路交通工具是船。</a:t>
                      </a:r>
                      <a:endParaRPr lang="zh-CN" altLang="zh-CN" sz="2000" dirty="0" smtClean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  <a:p>
                      <a:r>
                        <a:rPr lang="en-US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E.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桥也是水路交通工具，在当地的交通发展中起到了重要的历史作用。</a:t>
                      </a:r>
                      <a:endParaRPr lang="zh-CN" altLang="zh-CN" sz="20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8858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旅行观念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包括</a:t>
                      </a:r>
                      <a:r>
                        <a:rPr lang="zh-CN" altLang="zh-CN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旅行规矩、旅行行业、旅行</a:t>
                      </a:r>
                      <a:r>
                        <a:rPr lang="zh-CN" altLang="en-US" sz="2000" b="1" u="sng" kern="1200" dirty="0" smtClean="0">
                          <a:solidFill>
                            <a:schemeClr val="accent5"/>
                          </a:solidFill>
                          <a:latin typeface="汉仪旗黑-45S" panose="00020600040101010101" pitchFamily="18" charset="-122"/>
                          <a:ea typeface="汉仪旗黑-45S" panose="00020600040101010101" pitchFamily="18" charset="-122"/>
                          <a:cs typeface="+mn-cs"/>
                        </a:rPr>
                        <a:t>禁忌</a:t>
                      </a:r>
                      <a:r>
                        <a:rPr lang="zh-CN" altLang="zh-CN" sz="2000" dirty="0" smtClean="0">
                          <a:latin typeface="汉仪旗黑-45S" panose="00020600040101010101" pitchFamily="18" charset="-122"/>
                          <a:ea typeface="汉仪旗黑-45S" panose="00020600040101010101" pitchFamily="18" charset="-122"/>
                        </a:rPr>
                        <a:t>。</a:t>
                      </a:r>
                      <a:endParaRPr lang="zh-CN" altLang="zh-CN" sz="2000" dirty="0">
                        <a:latin typeface="汉仪旗黑-45S" panose="00020600040101010101" pitchFamily="18" charset="-122"/>
                        <a:ea typeface="汉仪旗黑-45S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5297977" y="1320540"/>
            <a:ext cx="399011" cy="39901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选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任意多边形 13"/>
          <p:cNvSpPr/>
          <p:nvPr/>
        </p:nvSpPr>
        <p:spPr>
          <a:xfrm>
            <a:off x="9864406" y="575811"/>
            <a:ext cx="347753" cy="293652"/>
          </a:xfrm>
          <a:custGeom>
            <a:avLst/>
            <a:gdLst>
              <a:gd name="connsiteX0" fmla="*/ 0 w 253833"/>
              <a:gd name="connsiteY0" fmla="*/ 0 h 241838"/>
              <a:gd name="connsiteX1" fmla="*/ 126916 w 253833"/>
              <a:gd name="connsiteY1" fmla="*/ 0 h 241838"/>
              <a:gd name="connsiteX2" fmla="*/ 126916 w 253833"/>
              <a:gd name="connsiteY2" fmla="*/ 241838 h 241838"/>
              <a:gd name="connsiteX3" fmla="*/ 253833 w 253833"/>
              <a:gd name="connsiteY3" fmla="*/ 241838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0"/>
                </a:moveTo>
                <a:lnTo>
                  <a:pt x="126916" y="0"/>
                </a:lnTo>
                <a:lnTo>
                  <a:pt x="126916" y="241838"/>
                </a:lnTo>
                <a:lnTo>
                  <a:pt x="253833" y="2418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8" name="任意多边形 14"/>
          <p:cNvSpPr/>
          <p:nvPr/>
        </p:nvSpPr>
        <p:spPr>
          <a:xfrm>
            <a:off x="9864406" y="282159"/>
            <a:ext cx="347753" cy="293652"/>
          </a:xfrm>
          <a:custGeom>
            <a:avLst/>
            <a:gdLst>
              <a:gd name="connsiteX0" fmla="*/ 0 w 253833"/>
              <a:gd name="connsiteY0" fmla="*/ 241838 h 241838"/>
              <a:gd name="connsiteX1" fmla="*/ 126916 w 253833"/>
              <a:gd name="connsiteY1" fmla="*/ 241838 h 241838"/>
              <a:gd name="connsiteX2" fmla="*/ 126916 w 253833"/>
              <a:gd name="connsiteY2" fmla="*/ 0 h 241838"/>
              <a:gd name="connsiteX3" fmla="*/ 253833 w 253833"/>
              <a:gd name="connsiteY3" fmla="*/ 0 h 2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33" h="241838">
                <a:moveTo>
                  <a:pt x="0" y="241838"/>
                </a:moveTo>
                <a:lnTo>
                  <a:pt x="126916" y="241838"/>
                </a:lnTo>
                <a:lnTo>
                  <a:pt x="126916" y="0"/>
                </a:lnTo>
                <a:lnTo>
                  <a:pt x="253833" y="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0852" tIns="112154" rIns="130852" bIns="112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  <p:sp>
        <p:nvSpPr>
          <p:cNvPr id="9" name="任意多边形 37"/>
          <p:cNvSpPr/>
          <p:nvPr/>
        </p:nvSpPr>
        <p:spPr>
          <a:xfrm>
            <a:off x="8125640" y="340889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日常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0" name="任意多边形 38"/>
          <p:cNvSpPr/>
          <p:nvPr/>
        </p:nvSpPr>
        <p:spPr>
          <a:xfrm>
            <a:off x="10212161" y="47236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衣食住行文化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1" name="任意多边形 39"/>
          <p:cNvSpPr/>
          <p:nvPr/>
        </p:nvSpPr>
        <p:spPr>
          <a:xfrm>
            <a:off x="10212161" y="634542"/>
            <a:ext cx="1738767" cy="469843"/>
          </a:xfrm>
          <a:custGeom>
            <a:avLst/>
            <a:gdLst>
              <a:gd name="connsiteX0" fmla="*/ 0 w 1269166"/>
              <a:gd name="connsiteY0" fmla="*/ 0 h 386940"/>
              <a:gd name="connsiteX1" fmla="*/ 1269166 w 1269166"/>
              <a:gd name="connsiteY1" fmla="*/ 0 h 386940"/>
              <a:gd name="connsiteX2" fmla="*/ 1269166 w 1269166"/>
              <a:gd name="connsiteY2" fmla="*/ 386940 h 386940"/>
              <a:gd name="connsiteX3" fmla="*/ 0 w 1269166"/>
              <a:gd name="connsiteY3" fmla="*/ 386940 h 386940"/>
              <a:gd name="connsiteX4" fmla="*/ 0 w 1269166"/>
              <a:gd name="connsiteY4" fmla="*/ 0 h 3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66" h="386940">
                <a:moveTo>
                  <a:pt x="0" y="0"/>
                </a:moveTo>
                <a:lnTo>
                  <a:pt x="1269166" y="0"/>
                </a:lnTo>
                <a:lnTo>
                  <a:pt x="1269166" y="386940"/>
                </a:lnTo>
                <a:lnTo>
                  <a:pt x="0" y="3869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latin typeface="+mj-ea"/>
                <a:ea typeface="+mj-ea"/>
              </a:rPr>
              <a:t>家庭文化</a:t>
            </a:r>
            <a:endParaRPr lang="zh-CN" altLang="en-US" sz="2000" kern="12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5822" y="61483"/>
            <a:ext cx="3331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3.2.1.4 </a:t>
            </a:r>
            <a:r>
              <a:rPr lang="zh-CN" altLang="en-US" sz="1600" dirty="0">
                <a:latin typeface="汉仪旗黑-45S" panose="00020600040101010101" pitchFamily="18" charset="-122"/>
                <a:ea typeface="汉仪旗黑-45S" panose="00020600040101010101" pitchFamily="18" charset="-122"/>
              </a:rPr>
              <a:t>传统交通文化的结构与分类</a:t>
            </a:r>
            <a:endParaRPr lang="zh-CN" altLang="en-US" sz="1600" dirty="0">
              <a:latin typeface="汉仪旗黑-45S" panose="00020600040101010101" pitchFamily="18" charset="-122"/>
              <a:ea typeface="汉仪旗黑-45S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w Cen MT"/>
        <a:ea typeface="方正清刻本悦宋简体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5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15169</Words>
  <Application>WPS 演示</Application>
  <PresentationFormat>宽屏</PresentationFormat>
  <Paragraphs>2648</Paragraphs>
  <Slides>168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9" baseType="lpstr">
      <vt:lpstr>Arial</vt:lpstr>
      <vt:lpstr>方正书宋_GBK</vt:lpstr>
      <vt:lpstr>Wingdings</vt:lpstr>
      <vt:lpstr>等线</vt:lpstr>
      <vt:lpstr>汉仪旗黑-45S</vt:lpstr>
      <vt:lpstr>方正姚体</vt:lpstr>
      <vt:lpstr>方正清刻本悦宋简体</vt:lpstr>
      <vt:lpstr>华文行楷</vt:lpstr>
      <vt:lpstr>方正汉简简体</vt:lpstr>
      <vt:lpstr>Arial Unicode MS</vt:lpstr>
      <vt:lpstr>苹方-简</vt:lpstr>
      <vt:lpstr>行楷-简</vt:lpstr>
      <vt:lpstr>微软雅黑</vt:lpstr>
      <vt:lpstr>宋体</vt:lpstr>
      <vt:lpstr>汉仪书宋二KW</vt:lpstr>
      <vt:lpstr>汉仪中等线KW</vt:lpstr>
      <vt:lpstr>华文宋体</vt:lpstr>
      <vt:lpstr>Calibri</vt:lpstr>
      <vt:lpstr>Helvetica Neue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3.1 中国传统的农业生产文化 </vt:lpstr>
      <vt:lpstr>PowerPoint 演示文稿</vt:lpstr>
      <vt:lpstr>PowerPoint 演示文稿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3.1 中国传统的农业生产文化 </vt:lpstr>
      <vt:lpstr>3.1 中国传统的农业生产文化 </vt:lpstr>
      <vt:lpstr>3.1 中国传统的农业生产文化 </vt:lpstr>
      <vt:lpstr>3.1 中国传统的农业生产文化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中国传统的农业生产文化 </vt:lpstr>
      <vt:lpstr>3.1 中国传统的农业生产文化 </vt:lpstr>
      <vt:lpstr>PowerPoint 演示文稿</vt:lpstr>
      <vt:lpstr>3.2 中国传统的日常生活文化</vt:lpstr>
      <vt:lpstr>3.2 中国传统的日常生活文化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中国传统的日常生活文化</vt:lpstr>
      <vt:lpstr>PowerPoint 演示文稿</vt:lpstr>
      <vt:lpstr>3.2 中国传统的日常生活文化</vt:lpstr>
      <vt:lpstr>3.2 中国传统的日常生活文化</vt:lpstr>
      <vt:lpstr>3.2 中国传统的日常生活文化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中国传统的日常生活文化</vt:lpstr>
      <vt:lpstr>PowerPoint 演示文稿</vt:lpstr>
      <vt:lpstr>PowerPoint 演示文稿</vt:lpstr>
      <vt:lpstr>3.2 中国传统的日常生活文化</vt:lpstr>
      <vt:lpstr>3.2 中国传统的日常生活文化</vt:lpstr>
      <vt:lpstr>3.2 中国传统的日常生活文化</vt:lpstr>
      <vt:lpstr>3.2 中国传统的日常生活文化</vt:lpstr>
      <vt:lpstr>PowerPoint 演示文稿</vt:lpstr>
      <vt:lpstr>PowerPoint 演示文稿</vt:lpstr>
      <vt:lpstr>PowerPoint 演示文稿</vt:lpstr>
      <vt:lpstr>PowerPoint 演示文稿</vt:lpstr>
      <vt:lpstr>3.2 中国传统的日常生活文化</vt:lpstr>
      <vt:lpstr>3.2 中国传统的日常生活文化</vt:lpstr>
      <vt:lpstr>3.2 中国传统的日常生活文化</vt:lpstr>
      <vt:lpstr>3.2 中国传统的日常生活文化</vt:lpstr>
      <vt:lpstr>3.2 中国传统的日常生活文化</vt:lpstr>
      <vt:lpstr>3.2 中国传统的日常生活文化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3.2 中国传统的日常生活文化</vt:lpstr>
      <vt:lpstr> 3.2 中国传统的日常生活文化</vt:lpstr>
      <vt:lpstr>PowerPoint 演示文稿</vt:lpstr>
      <vt:lpstr>PowerPoint 演示文稿</vt:lpstr>
      <vt:lpstr>PowerPoint 演示文稿</vt:lpstr>
      <vt:lpstr>PowerPoint 演示文稿</vt:lpstr>
      <vt:lpstr>3.2 中国传统的日常生活文化</vt:lpstr>
      <vt:lpstr>3.2 中国传统的日常生活文化</vt:lpstr>
      <vt:lpstr>PowerPoint 演示文稿</vt:lpstr>
      <vt:lpstr>PowerPoint 演示文稿</vt:lpstr>
      <vt:lpstr>字辈谱</vt:lpstr>
      <vt:lpstr>3.2 中国传统的日常生活文化</vt:lpstr>
      <vt:lpstr>3.2 中国传统的日常生活文化</vt:lpstr>
      <vt:lpstr>PowerPoint 演示文稿</vt:lpstr>
      <vt:lpstr>3.3 中国传统的技术文化</vt:lpstr>
      <vt:lpstr>PowerPoint 演示文稿</vt:lpstr>
      <vt:lpstr>PowerPoint 演示文稿</vt:lpstr>
      <vt:lpstr>PowerPoint 演示文稿</vt:lpstr>
      <vt:lpstr>PowerPoint 演示文稿</vt:lpstr>
      <vt:lpstr>3.3 中国传统的技术文化</vt:lpstr>
      <vt:lpstr>3.3 中国传统的技术文化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中国传统的技术文化</vt:lpstr>
      <vt:lpstr>3.3 中国传统的技术文化</vt:lpstr>
      <vt:lpstr>3.3 中国传统的技术文化</vt:lpstr>
      <vt:lpstr>3.3 中国传统的技术文化</vt:lpstr>
      <vt:lpstr>3.3 中国传统的技术文化</vt:lpstr>
      <vt:lpstr>PowerPoint 演示文稿</vt:lpstr>
      <vt:lpstr>PowerPoint 演示文稿</vt:lpstr>
      <vt:lpstr>PowerPoint 演示文稿</vt:lpstr>
      <vt:lpstr>PowerPoint 演示文稿</vt:lpstr>
      <vt:lpstr>3.3 中国传统的技术文化</vt:lpstr>
      <vt:lpstr>PowerPoint 演示文稿</vt:lpstr>
      <vt:lpstr>PowerPoint 演示文稿</vt:lpstr>
      <vt:lpstr>3.3 中国传统的技术文化</vt:lpstr>
      <vt:lpstr>3.3 中国传统的技术文化</vt:lpstr>
      <vt:lpstr>3.3 中国传统的技术文化</vt:lpstr>
      <vt:lpstr>PowerPoint 演示文稿</vt:lpstr>
      <vt:lpstr>3.3 中国传统的技术文化</vt:lpstr>
      <vt:lpstr>3.3 中国传统的技术文化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中国传统的技术文化</vt:lpstr>
      <vt:lpstr>PowerPoint 演示文稿</vt:lpstr>
      <vt:lpstr>PowerPoint 演示文稿</vt:lpstr>
      <vt:lpstr>3.3 中国传统的技术文化</vt:lpstr>
      <vt:lpstr>3.3 中国传统的技术文化</vt:lpstr>
      <vt:lpstr>PowerPoint 演示文稿</vt:lpstr>
      <vt:lpstr>PowerPoint 演示文稿</vt:lpstr>
      <vt:lpstr>3.3 中国传统的技术文化</vt:lpstr>
      <vt:lpstr>PowerPoint 演示文稿</vt:lpstr>
      <vt:lpstr>3.3 中国传统的技术文化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liumeichen</cp:lastModifiedBy>
  <cp:revision>656</cp:revision>
  <cp:lastPrinted>2019-04-22T05:32:43Z</cp:lastPrinted>
  <dcterms:created xsi:type="dcterms:W3CDTF">2019-04-22T05:32:43Z</dcterms:created>
  <dcterms:modified xsi:type="dcterms:W3CDTF">2019-04-22T05:32:43Z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